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60" r:id="rId7"/>
    <p:sldId id="258" r:id="rId8"/>
    <p:sldId id="279" r:id="rId9"/>
    <p:sldId id="281" r:id="rId10"/>
    <p:sldId id="280" r:id="rId11"/>
    <p:sldId id="283" r:id="rId12"/>
    <p:sldId id="285" r:id="rId13"/>
    <p:sldId id="287" r:id="rId14"/>
    <p:sldId id="282" r:id="rId15"/>
    <p:sldId id="291" r:id="rId16"/>
    <p:sldId id="292" r:id="rId17"/>
    <p:sldId id="293" r:id="rId18"/>
    <p:sldId id="294" r:id="rId19"/>
    <p:sldId id="295" r:id="rId2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41" autoAdjust="0"/>
  </p:normalViewPr>
  <p:slideViewPr>
    <p:cSldViewPr snapToGrid="0">
      <p:cViewPr>
        <p:scale>
          <a:sx n="50" d="100"/>
          <a:sy n="50" d="100"/>
        </p:scale>
        <p:origin x="2492" y="30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9D3D557-0749-4991-AF33-A12A50793DDB}" type="datetime1">
              <a:rPr lang="fr-FR" smtClean="0"/>
              <a:t>28/12/2025</a:t>
            </a:fld>
            <a:endParaRPr lang="fr-FR"/>
          </a:p>
        </p:txBody>
      </p:sp>
      <p:sp>
        <p:nvSpPr>
          <p:cNvPr id="4" name="Espace réservé du pied de page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fr-FR" smtClean="0"/>
              <a:t>‹N°›</a:t>
            </a:fld>
            <a:endParaRPr lang="fr-F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ABD33-0222-484F-B669-9C82AE16FD67}" type="datetime1">
              <a:rPr lang="fr-FR" smtClean="0"/>
              <a:pPr/>
              <a:t>28/12/2025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fr-FR" noProof="0" smtClean="0"/>
              <a:t>‹N°›</a:t>
            </a:fld>
            <a:endParaRPr lang="fr-F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a:t>
            </a:fld>
            <a:endParaRPr lang="fr-FR"/>
          </a:p>
        </p:txBody>
      </p:sp>
    </p:spTree>
    <p:extLst>
      <p:ext uri="{BB962C8B-B14F-4D97-AF65-F5344CB8AC3E}">
        <p14:creationId xmlns:p14="http://schemas.microsoft.com/office/powerpoint/2010/main" val="380909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8D027-7D97-DDD0-1BB6-666F474E33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3C8F07D-C405-5B2A-52FF-3B4EFB0797B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C935814-5FD9-7274-4E7B-8594B17FE204}"/>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F9A46AE-3D36-41CD-3ECA-03C6CD2803BF}"/>
              </a:ext>
            </a:extLst>
          </p:cNvPr>
          <p:cNvSpPr>
            <a:spLocks noGrp="1"/>
          </p:cNvSpPr>
          <p:nvPr>
            <p:ph type="sldNum" sz="quarter" idx="5"/>
          </p:nvPr>
        </p:nvSpPr>
        <p:spPr/>
        <p:txBody>
          <a:bodyPr/>
          <a:lstStyle/>
          <a:p>
            <a:pPr rtl="0"/>
            <a:fld id="{5071D96E-4CA2-485E-9EE5-CEB7143ACC3B}" type="slidenum">
              <a:rPr lang="fr-FR" smtClean="0"/>
              <a:t>10</a:t>
            </a:fld>
            <a:endParaRPr lang="fr-FR"/>
          </a:p>
        </p:txBody>
      </p:sp>
    </p:spTree>
    <p:extLst>
      <p:ext uri="{BB962C8B-B14F-4D97-AF65-F5344CB8AC3E}">
        <p14:creationId xmlns:p14="http://schemas.microsoft.com/office/powerpoint/2010/main" val="3198829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5934-8A6A-919B-D8DF-7318CFE9EE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598493F-5809-4959-4718-50498148E1B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2724168-9BA1-0F83-8BA1-45FF97E0C5FA}"/>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BD3FBA0-428E-5CBD-167A-FFC89A6D43B7}"/>
              </a:ext>
            </a:extLst>
          </p:cNvPr>
          <p:cNvSpPr>
            <a:spLocks noGrp="1"/>
          </p:cNvSpPr>
          <p:nvPr>
            <p:ph type="sldNum" sz="quarter" idx="5"/>
          </p:nvPr>
        </p:nvSpPr>
        <p:spPr/>
        <p:txBody>
          <a:bodyPr/>
          <a:lstStyle/>
          <a:p>
            <a:pPr rtl="0"/>
            <a:fld id="{5071D96E-4CA2-485E-9EE5-CEB7143ACC3B}" type="slidenum">
              <a:rPr lang="fr-FR" smtClean="0"/>
              <a:t>11</a:t>
            </a:fld>
            <a:endParaRPr lang="fr-FR"/>
          </a:p>
        </p:txBody>
      </p:sp>
    </p:spTree>
    <p:extLst>
      <p:ext uri="{BB962C8B-B14F-4D97-AF65-F5344CB8AC3E}">
        <p14:creationId xmlns:p14="http://schemas.microsoft.com/office/powerpoint/2010/main" val="74836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403-147B-AF02-BB17-7811A0D2044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C6685D-6745-B9C1-46DD-FA74510FA39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20A6480-A8F5-29BA-DA1B-7F48908AE858}"/>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F349EE8B-D4FA-C2B3-6174-475C2282B6C5}"/>
              </a:ext>
            </a:extLst>
          </p:cNvPr>
          <p:cNvSpPr>
            <a:spLocks noGrp="1"/>
          </p:cNvSpPr>
          <p:nvPr>
            <p:ph type="sldNum" sz="quarter" idx="5"/>
          </p:nvPr>
        </p:nvSpPr>
        <p:spPr/>
        <p:txBody>
          <a:bodyPr rtlCol="0"/>
          <a:lstStyle/>
          <a:p>
            <a:pPr rtl="0"/>
            <a:fld id="{5071D96E-4CA2-485E-9EE5-CEB7143ACC3B}" type="slidenum">
              <a:rPr lang="fr-FR" smtClean="0"/>
              <a:t>12</a:t>
            </a:fld>
            <a:endParaRPr lang="fr-FR"/>
          </a:p>
        </p:txBody>
      </p:sp>
    </p:spTree>
    <p:extLst>
      <p:ext uri="{BB962C8B-B14F-4D97-AF65-F5344CB8AC3E}">
        <p14:creationId xmlns:p14="http://schemas.microsoft.com/office/powerpoint/2010/main" val="296144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FB95-8249-DF38-39A4-7A409E40DB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EAD8CD-FC4A-6C95-1B6B-AFB3C448D31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6832A5F-E532-11A1-16D6-9DB2ECE64C8B}"/>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FCE7802C-D9E3-449E-AB36-490B1B50D985}"/>
              </a:ext>
            </a:extLst>
          </p:cNvPr>
          <p:cNvSpPr>
            <a:spLocks noGrp="1"/>
          </p:cNvSpPr>
          <p:nvPr>
            <p:ph type="sldNum" sz="quarter" idx="5"/>
          </p:nvPr>
        </p:nvSpPr>
        <p:spPr/>
        <p:txBody>
          <a:bodyPr rtlCol="0"/>
          <a:lstStyle/>
          <a:p>
            <a:pPr rtl="0"/>
            <a:fld id="{5071D96E-4CA2-485E-9EE5-CEB7143ACC3B}" type="slidenum">
              <a:rPr lang="fr-FR" smtClean="0"/>
              <a:t>13</a:t>
            </a:fld>
            <a:endParaRPr lang="fr-FR"/>
          </a:p>
        </p:txBody>
      </p:sp>
    </p:spTree>
    <p:extLst>
      <p:ext uri="{BB962C8B-B14F-4D97-AF65-F5344CB8AC3E}">
        <p14:creationId xmlns:p14="http://schemas.microsoft.com/office/powerpoint/2010/main" val="55836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81272-061E-DA79-C0DF-6773082588F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6FE868-3BD4-FF1B-7B9B-1E0238878A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26F2609-F6EB-4FDB-D264-7643F5543073}"/>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7D1820F-1F35-6086-CD99-896E4FD55D18}"/>
              </a:ext>
            </a:extLst>
          </p:cNvPr>
          <p:cNvSpPr>
            <a:spLocks noGrp="1"/>
          </p:cNvSpPr>
          <p:nvPr>
            <p:ph type="sldNum" sz="quarter" idx="5"/>
          </p:nvPr>
        </p:nvSpPr>
        <p:spPr/>
        <p:txBody>
          <a:bodyPr/>
          <a:lstStyle/>
          <a:p>
            <a:pPr rtl="0"/>
            <a:fld id="{5071D96E-4CA2-485E-9EE5-CEB7143ACC3B}" type="slidenum">
              <a:rPr lang="fr-FR" smtClean="0"/>
              <a:t>14</a:t>
            </a:fld>
            <a:endParaRPr lang="fr-FR"/>
          </a:p>
        </p:txBody>
      </p:sp>
    </p:spTree>
    <p:extLst>
      <p:ext uri="{BB962C8B-B14F-4D97-AF65-F5344CB8AC3E}">
        <p14:creationId xmlns:p14="http://schemas.microsoft.com/office/powerpoint/2010/main" val="346288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285F6-7258-AD4F-B662-20E267D54F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1823A14-FCB0-D0AD-EDD0-901D9CECAD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AC63D43-981B-201D-BA40-5598396D727C}"/>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6AAB5D3-02BD-C25E-2D90-2EB689D576C1}"/>
              </a:ext>
            </a:extLst>
          </p:cNvPr>
          <p:cNvSpPr>
            <a:spLocks noGrp="1"/>
          </p:cNvSpPr>
          <p:nvPr>
            <p:ph type="sldNum" sz="quarter" idx="5"/>
          </p:nvPr>
        </p:nvSpPr>
        <p:spPr/>
        <p:txBody>
          <a:bodyPr/>
          <a:lstStyle/>
          <a:p>
            <a:pPr rtl="0"/>
            <a:fld id="{5071D96E-4CA2-485E-9EE5-CEB7143ACC3B}" type="slidenum">
              <a:rPr lang="fr-FR" smtClean="0"/>
              <a:t>15</a:t>
            </a:fld>
            <a:endParaRPr lang="fr-FR"/>
          </a:p>
        </p:txBody>
      </p:sp>
    </p:spTree>
    <p:extLst>
      <p:ext uri="{BB962C8B-B14F-4D97-AF65-F5344CB8AC3E}">
        <p14:creationId xmlns:p14="http://schemas.microsoft.com/office/powerpoint/2010/main" val="3924713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8102-25A6-79F0-CA4D-645E750A9D8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2FB98A-71F8-4AE3-A09A-CA46E661AF4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46B2B6-8FC0-3699-933A-41F66BC56F6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0F28A46-B962-D776-3E26-59C2BEFE1749}"/>
              </a:ext>
            </a:extLst>
          </p:cNvPr>
          <p:cNvSpPr>
            <a:spLocks noGrp="1"/>
          </p:cNvSpPr>
          <p:nvPr>
            <p:ph type="sldNum" sz="quarter" idx="5"/>
          </p:nvPr>
        </p:nvSpPr>
        <p:spPr/>
        <p:txBody>
          <a:bodyPr/>
          <a:lstStyle/>
          <a:p>
            <a:pPr rtl="0"/>
            <a:fld id="{5071D96E-4CA2-485E-9EE5-CEB7143ACC3B}" type="slidenum">
              <a:rPr lang="fr-FR" smtClean="0"/>
              <a:t>16</a:t>
            </a:fld>
            <a:endParaRPr lang="fr-FR"/>
          </a:p>
        </p:txBody>
      </p:sp>
    </p:spTree>
    <p:extLst>
      <p:ext uri="{BB962C8B-B14F-4D97-AF65-F5344CB8AC3E}">
        <p14:creationId xmlns:p14="http://schemas.microsoft.com/office/powerpoint/2010/main" val="1834178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2</a:t>
            </a:fld>
            <a:endParaRPr lang="fr-FR"/>
          </a:p>
        </p:txBody>
      </p:sp>
    </p:spTree>
    <p:extLst>
      <p:ext uri="{BB962C8B-B14F-4D97-AF65-F5344CB8AC3E}">
        <p14:creationId xmlns:p14="http://schemas.microsoft.com/office/powerpoint/2010/main" val="273854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3</a:t>
            </a:fld>
            <a:endParaRPr lang="fr-FR"/>
          </a:p>
        </p:txBody>
      </p:sp>
    </p:spTree>
    <p:extLst>
      <p:ext uri="{BB962C8B-B14F-4D97-AF65-F5344CB8AC3E}">
        <p14:creationId xmlns:p14="http://schemas.microsoft.com/office/powerpoint/2010/main" val="4949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4</a:t>
            </a:fld>
            <a:endParaRPr lang="fr-FR"/>
          </a:p>
        </p:txBody>
      </p:sp>
    </p:spTree>
    <p:extLst>
      <p:ext uri="{BB962C8B-B14F-4D97-AF65-F5344CB8AC3E}">
        <p14:creationId xmlns:p14="http://schemas.microsoft.com/office/powerpoint/2010/main" val="317792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78D8-5828-A48E-B46E-41FE01DBD67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E2F00F-6F1D-4452-7D05-F2A6AD3239F9}"/>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8E699C8-B750-301F-0545-A9B975DB888B}"/>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9512FC9F-21B5-2286-A452-63FFA33BE360}"/>
              </a:ext>
            </a:extLst>
          </p:cNvPr>
          <p:cNvSpPr>
            <a:spLocks noGrp="1"/>
          </p:cNvSpPr>
          <p:nvPr>
            <p:ph type="sldNum" sz="quarter" idx="5"/>
          </p:nvPr>
        </p:nvSpPr>
        <p:spPr/>
        <p:txBody>
          <a:bodyPr rtlCol="0"/>
          <a:lstStyle/>
          <a:p>
            <a:pPr rtl="0"/>
            <a:fld id="{5071D96E-4CA2-485E-9EE5-CEB7143ACC3B}" type="slidenum">
              <a:rPr lang="fr-FR" smtClean="0"/>
              <a:t>5</a:t>
            </a:fld>
            <a:endParaRPr lang="fr-FR"/>
          </a:p>
        </p:txBody>
      </p:sp>
    </p:spTree>
    <p:extLst>
      <p:ext uri="{BB962C8B-B14F-4D97-AF65-F5344CB8AC3E}">
        <p14:creationId xmlns:p14="http://schemas.microsoft.com/office/powerpoint/2010/main" val="236119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F3BD7-DD05-82E4-2FD3-E25E979DBD5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8FDD356-5C8C-5B0E-C376-969B88A6061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F200BF73-A553-A534-C3E6-523FC98CAA50}"/>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7C8EF3A4-BA04-23C9-9E2D-51B54B1481C9}"/>
              </a:ext>
            </a:extLst>
          </p:cNvPr>
          <p:cNvSpPr>
            <a:spLocks noGrp="1"/>
          </p:cNvSpPr>
          <p:nvPr>
            <p:ph type="sldNum" sz="quarter" idx="5"/>
          </p:nvPr>
        </p:nvSpPr>
        <p:spPr/>
        <p:txBody>
          <a:bodyPr rtlCol="0"/>
          <a:lstStyle/>
          <a:p>
            <a:pPr rtl="0"/>
            <a:fld id="{5071D96E-4CA2-485E-9EE5-CEB7143ACC3B}" type="slidenum">
              <a:rPr lang="fr-FR" smtClean="0"/>
              <a:t>6</a:t>
            </a:fld>
            <a:endParaRPr lang="fr-FR"/>
          </a:p>
        </p:txBody>
      </p:sp>
    </p:spTree>
    <p:extLst>
      <p:ext uri="{BB962C8B-B14F-4D97-AF65-F5344CB8AC3E}">
        <p14:creationId xmlns:p14="http://schemas.microsoft.com/office/powerpoint/2010/main" val="41578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EFC0-B258-2A47-D537-EDEC63BE23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9994BA-98AE-F529-8EF7-C2285857521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8C9A60-FF39-87EA-19E2-FD6FE88E1CC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79A4645-41EE-AB71-DB92-91D831A5D49A}"/>
              </a:ext>
            </a:extLst>
          </p:cNvPr>
          <p:cNvSpPr>
            <a:spLocks noGrp="1"/>
          </p:cNvSpPr>
          <p:nvPr>
            <p:ph type="sldNum" sz="quarter" idx="5"/>
          </p:nvPr>
        </p:nvSpPr>
        <p:spPr/>
        <p:txBody>
          <a:bodyPr/>
          <a:lstStyle/>
          <a:p>
            <a:pPr rtl="0"/>
            <a:fld id="{5071D96E-4CA2-485E-9EE5-CEB7143ACC3B}" type="slidenum">
              <a:rPr lang="fr-FR" smtClean="0"/>
              <a:t>7</a:t>
            </a:fld>
            <a:endParaRPr lang="fr-FR"/>
          </a:p>
        </p:txBody>
      </p:sp>
    </p:spTree>
    <p:extLst>
      <p:ext uri="{BB962C8B-B14F-4D97-AF65-F5344CB8AC3E}">
        <p14:creationId xmlns:p14="http://schemas.microsoft.com/office/powerpoint/2010/main" val="2991728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F9B7A-67E3-4FC1-5C1A-8A1F6A0C1A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8C7125-219A-F00E-7102-C004D4EDC3C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BBAA51A-2A1D-1409-7AA1-F6426FDBAFBF}"/>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28C2F04-3101-FFA2-4ACB-E15A8B520E97}"/>
              </a:ext>
            </a:extLst>
          </p:cNvPr>
          <p:cNvSpPr>
            <a:spLocks noGrp="1"/>
          </p:cNvSpPr>
          <p:nvPr>
            <p:ph type="sldNum" sz="quarter" idx="5"/>
          </p:nvPr>
        </p:nvSpPr>
        <p:spPr/>
        <p:txBody>
          <a:bodyPr/>
          <a:lstStyle/>
          <a:p>
            <a:pPr rtl="0"/>
            <a:fld id="{5071D96E-4CA2-485E-9EE5-CEB7143ACC3B}" type="slidenum">
              <a:rPr lang="fr-FR" smtClean="0"/>
              <a:t>8</a:t>
            </a:fld>
            <a:endParaRPr lang="fr-FR"/>
          </a:p>
        </p:txBody>
      </p:sp>
    </p:spTree>
    <p:extLst>
      <p:ext uri="{BB962C8B-B14F-4D97-AF65-F5344CB8AC3E}">
        <p14:creationId xmlns:p14="http://schemas.microsoft.com/office/powerpoint/2010/main" val="3102231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358CB-BAE5-7962-00D7-6AB4C7DCC73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402BACA-2DA6-2929-41A3-F79BED00753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68D3DCB-1390-E2F4-D790-3FCACA633BE5}"/>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3D7C044-11C2-E98E-F9FA-3AAF4A1B50E9}"/>
              </a:ext>
            </a:extLst>
          </p:cNvPr>
          <p:cNvSpPr>
            <a:spLocks noGrp="1"/>
          </p:cNvSpPr>
          <p:nvPr>
            <p:ph type="sldNum" sz="quarter" idx="5"/>
          </p:nvPr>
        </p:nvSpPr>
        <p:spPr/>
        <p:txBody>
          <a:bodyPr/>
          <a:lstStyle/>
          <a:p>
            <a:pPr rtl="0"/>
            <a:fld id="{5071D96E-4CA2-485E-9EE5-CEB7143ACC3B}" type="slidenum">
              <a:rPr lang="fr-FR" smtClean="0"/>
              <a:t>9</a:t>
            </a:fld>
            <a:endParaRPr lang="fr-FR"/>
          </a:p>
        </p:txBody>
      </p:sp>
    </p:spTree>
    <p:extLst>
      <p:ext uri="{BB962C8B-B14F-4D97-AF65-F5344CB8AC3E}">
        <p14:creationId xmlns:p14="http://schemas.microsoft.com/office/powerpoint/2010/main" val="3567011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Espace réservé d’imag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fr-FR" noProof="0"/>
              <a:t>Cliquez pour ajouter un titre</a:t>
            </a:r>
          </a:p>
        </p:txBody>
      </p:sp>
      <p:sp>
        <p:nvSpPr>
          <p:cNvPr id="14" name="Espace réservé du texte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fr-FR" noProof="0"/>
              <a:t>Cliquez pour ajouter un nom</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Espace réservé d’imag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fr-FR" noProof="0"/>
              <a:t>Cliquez ici pour ajouter une photo</a:t>
            </a:r>
          </a:p>
        </p:txBody>
      </p:sp>
      <p:sp>
        <p:nvSpPr>
          <p:cNvPr id="4" name="Espace réservé de la date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fr-FR" noProof="0"/>
              <a:t>06/08/20XX</a:t>
            </a:r>
          </a:p>
        </p:txBody>
      </p:sp>
      <p:sp>
        <p:nvSpPr>
          <p:cNvPr id="14" name="Espace réservé du texte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2 Mds €</a:t>
            </a:r>
          </a:p>
        </p:txBody>
      </p:sp>
      <p:sp>
        <p:nvSpPr>
          <p:cNvPr id="5" name="Espace réservé du pied de page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6" name="Espace réservé du texte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1 Md €</a:t>
            </a:r>
          </a:p>
        </p:txBody>
      </p:sp>
      <p:sp>
        <p:nvSpPr>
          <p:cNvPr id="11" name="Espace réservé du texte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12" name="Espace réservé du texte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3 Mds €</a:t>
            </a:r>
          </a:p>
        </p:txBody>
      </p:sp>
      <p:sp>
        <p:nvSpPr>
          <p:cNvPr id="20" name="Espace réservé du texte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concurrence">
    <p:bg>
      <p:bgPr>
        <a:solidFill>
          <a:schemeClr val="bg2">
            <a:lumMod val="10000"/>
          </a:schemeClr>
        </a:solidFill>
        <a:effectLst/>
      </p:bgPr>
    </p:bg>
    <p:spTree>
      <p:nvGrpSpPr>
        <p:cNvPr id="1" name=""/>
        <p:cNvGrpSpPr/>
        <p:nvPr/>
      </p:nvGrpSpPr>
      <p:grpSpPr>
        <a:xfrm>
          <a:off x="0" y="0"/>
          <a:ext cx="0" cy="0"/>
          <a:chOff x="0" y="0"/>
          <a:chExt cx="0" cy="0"/>
        </a:xfrm>
      </p:grpSpPr>
      <p:sp>
        <p:nvSpPr>
          <p:cNvPr id="21" name="Espace réservé d’imag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7" name="Espace réservé du texte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18" name="Espace réservé du texte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19" name="Espace réservé du texte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20" name="Espace réservé du texte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2" name="Titr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fr-FR" noProof="0"/>
              <a:t>Cliquez pour ajouter un titre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concurrence v2">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e la date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8" name="Espace réservé du texte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9" name="Espace réservé du texte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0" name="Espace réservé du texte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1" name="Espace réservé du texte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2" name="Espace réservé du texte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3" name="Espace réservé du texte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cxnSp>
        <p:nvCxnSpPr>
          <p:cNvPr id="16" name="Connecteur droit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Espace réservé du texte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0" name="Espace réservé du texte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 name="Titr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égie de croissanc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Espace réservé du texte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12" name="Espace réservé du texte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3" name="Espace réservé du texte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Espace réservé du contenu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3" name="Espace réservé de la date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78" name="Espace réservé du texte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79" name="Espace réservé du texte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Titr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9" name="Espace réservé du contenu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action biennal">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6" name="Espace réservé du texte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6" name="Espace réservé du texte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7" name="Espace réservé du texte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8" name="Espace réservé du texte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9" name="Espace réservé du texte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0" name="Espace réservé du texte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1" name="Espace réservé du texte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2" name="Espace réservé du texte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3" name="Espace réservé du texte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4" name="Espace réservé du texte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5" name="Espace réservé du texte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6" name="Espace réservé du texte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52" name="Espace réservé du texte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3" name="Espace réservé du texte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4" name="Espace réservé du texte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5" name="Espace réservé du texte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6" name="Espace réservé du texte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7" name="Espace réservé du texte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8" name="Espace réservé du texte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fr-FR" noProof="0"/>
              <a:t>Cliquer pour ajouter du texte</a:t>
            </a:r>
          </a:p>
        </p:txBody>
      </p:sp>
      <p:sp>
        <p:nvSpPr>
          <p:cNvPr id="59" name="Espace réservé du texte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40" name="Titr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nées financièr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Espace réservé d’imag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8" name="Espace réservé d’imag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3" name="Espace réservé de la date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
        <p:nvSpPr>
          <p:cNvPr id="6" name="Espace réservé du contenu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ésentation de l’équip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4" name="Espace réservé du texte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15" name="Espace réservé du texte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16" name="Espace réservé d’imag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7" name="Espace réservé d’imag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8" name="Espace réservé d’imag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9" name="Espace réservé du texte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0" name="Espace réservé du texte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1" name="Espace réservé du texte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2" name="Espace réservé du texte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3" name="Espace réservé du texte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4" name="Espace réservé du texte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équipe au comple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texte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2" name="Espace réservé du texte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6" name="Espace réservé du texte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7" name="Espace réservé du texte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8" name="Espace réservé du texte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9" name="Espace réservé du texte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40" name="Espace réservé du texte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41" name="Espace réservé du texte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2" name="Espace réservé d’imag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63" name="Espace réservé du texte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4" name="Espace réservé du texte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8" name="Espace réservé du texte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9" name="Espace réservé du texte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0" name="Espace réservé du texte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1" name="Espace réservé du texte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2" name="Espace réservé du texte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3" name="Espace réservé du texte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8" name="Espace réservé d’imag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0" name="Espace réservé d’imag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2" name="Espace réservé d’imag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4" name="Espace réservé d’imag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6" name="Espace réservé d’imag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8" name="Espace réservé d’imag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0" name="Espace réservé d’imag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2" name="Titr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emen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u texte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0" name="Espace réservé du texte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6" name="Espace réservé du texte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7" name="Espace réservé du texte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8" name="Espace réservé du texte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9" name="Espace réservé du texte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0" name="Espace réservé du texte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1" name="Titr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 sommes-nou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 name="Titr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fr-FR" noProof="0"/>
              <a:t>Cliquez pour ajouter un titre</a:t>
            </a:r>
          </a:p>
        </p:txBody>
      </p:sp>
      <p:sp>
        <p:nvSpPr>
          <p:cNvPr id="11" name="Espace réservé du texte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fr-FR" noProof="0"/>
              <a:t>Cliquez ici pour ajouter une photo</a:t>
            </a:r>
          </a:p>
        </p:txBody>
      </p:sp>
      <p:sp>
        <p:nvSpPr>
          <p:cNvPr id="3" name="Espace réservé de la date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fr-FR" noProof="0"/>
              <a:t>Cliquez pour ajouter un titre</a:t>
            </a:r>
          </a:p>
        </p:txBody>
      </p:sp>
      <p:sp>
        <p:nvSpPr>
          <p:cNvPr id="8" name="Espace réservé du texte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fr-FR" noProof="0"/>
              <a:t>Cliquez ici pour ajouter une photo</a:t>
            </a:r>
          </a:p>
        </p:txBody>
      </p:sp>
      <p:sp>
        <p:nvSpPr>
          <p:cNvPr id="8" name="Espace réservé du texte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2" name="Titr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èm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Espace réservé de la date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3" name="Espace réservé d’imag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16" name="Espace réservé du texte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7" name="Espace réservé du texte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5" name="Espace réservé du texte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Espace réservé de la date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2" name="Espace réservé du texte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3" name="Espace réservé du texte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4" name="Espace réservé du texte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5" name="Espace réservé du texte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8" name="Espace réservé du texte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Espace réservé du texte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ésentation du produi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Espace réservé de la date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fr-FR" noProof="0"/>
              <a:t>06/08/20XX</a:t>
            </a:r>
          </a:p>
        </p:txBody>
      </p:sp>
      <p:sp>
        <p:nvSpPr>
          <p:cNvPr id="8" name="Espace réservé du pied de page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fr-FR" noProof="0"/>
              <a:t>PRÉSENTATION PROMOTIONNELLE</a:t>
            </a:r>
          </a:p>
        </p:txBody>
      </p:sp>
      <p:sp>
        <p:nvSpPr>
          <p:cNvPr id="9" name="Espace réservé du numéro de diapositive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5" name="Espace réservé du texte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36" name="Espace réservé du texte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40" name="Espace réservé du texte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1" name="Espace réservé du texte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2" name="Espace réservé du texte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4" name="Espace réservé d’imag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2" name="Espace réservé d’imag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4" name="Espace réservé d’imag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5" name="Espace réservé d’imag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antages du produit">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fr-FR" noProof="0"/>
              <a:t>Cliquez pour ajouter un titre</a:t>
            </a:r>
          </a:p>
        </p:txBody>
      </p:sp>
      <p:sp>
        <p:nvSpPr>
          <p:cNvPr id="9" name="Espace réservé du texte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de l’entreprise">
    <p:spTree>
      <p:nvGrpSpPr>
        <p:cNvPr id="1" name=""/>
        <p:cNvGrpSpPr/>
        <p:nvPr/>
      </p:nvGrpSpPr>
      <p:grpSpPr>
        <a:xfrm>
          <a:off x="0" y="0"/>
          <a:ext cx="0" cy="0"/>
          <a:chOff x="0" y="0"/>
          <a:chExt cx="0" cy="0"/>
        </a:xfrm>
      </p:grpSpPr>
      <p:sp>
        <p:nvSpPr>
          <p:cNvPr id="5" name="Espace réservé d’imag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èle commercial">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Espace réservé d’imag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fr-FR" noProof="0"/>
              <a:t>Cliquez pour ajouter un titre</a:t>
            </a:r>
          </a:p>
        </p:txBody>
      </p:sp>
      <p:sp>
        <p:nvSpPr>
          <p:cNvPr id="16" name="Espace réservé du texte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5" name="Espace réservé du texte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1" name="Espace réservé du texte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5" name="Espace réservé de la date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ue d’ensemble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Espace réservé de la date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0" name="Espace réservé du texte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1" name="Espace réservé du texte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2" name="Espace réservé du texte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3" name="Espace réservé du texte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cxnSp>
        <p:nvCxnSpPr>
          <p:cNvPr id="14" name="Connecteur droit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6" name="Espace réservé du texte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cxnSp>
        <p:nvCxnSpPr>
          <p:cNvPr id="26" name="Connecteur droit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06/08/20XX</a:t>
            </a:r>
          </a:p>
        </p:txBody>
      </p:sp>
      <p:sp>
        <p:nvSpPr>
          <p:cNvPr id="5" name="Espace réservé du pied de page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fr-FR" noProof="0" smtClean="0"/>
              <a:pPr/>
              <a:t>‹N°›</a:t>
            </a:fld>
            <a:endParaRPr lang="fr-F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115C523A-AC40-4CBA-9DF4-B287ED32185D}"/>
              </a:ext>
            </a:extLst>
          </p:cNvPr>
          <p:cNvSpPr>
            <a:spLocks noGrp="1"/>
          </p:cNvSpPr>
          <p:nvPr>
            <p:ph type="title"/>
          </p:nvPr>
        </p:nvSpPr>
        <p:spPr>
          <a:xfrm>
            <a:off x="2616780" y="1464857"/>
            <a:ext cx="6570544" cy="2197421"/>
          </a:xfrm>
        </p:spPr>
        <p:txBody>
          <a:bodyPr rtlCol="0"/>
          <a:lstStyle/>
          <a:p>
            <a:r>
              <a:rPr lang="fr-FR" sz="2800" dirty="0">
                <a:ln w="19050">
                  <a:solidFill>
                    <a:srgbClr val="15C7C7"/>
                  </a:solidFill>
                </a:ln>
                <a:latin typeface="Arial"/>
                <a:cs typeface="Arial"/>
              </a:rPr>
              <a:t>RAPPORT Du MINI-PROJET</a:t>
            </a:r>
            <a:br>
              <a:rPr lang="fr-FR" sz="2800" dirty="0">
                <a:ln w="19050">
                  <a:solidFill>
                    <a:srgbClr val="15C7C7"/>
                  </a:solidFill>
                </a:ln>
                <a:latin typeface="Arial"/>
                <a:cs typeface="Arial"/>
              </a:rPr>
            </a:br>
            <a:br>
              <a:rPr lang="fr-FR" sz="2800" dirty="0">
                <a:ln w="19050">
                  <a:solidFill>
                    <a:srgbClr val="15C7C7"/>
                  </a:solidFill>
                </a:ln>
                <a:latin typeface="Arial"/>
                <a:cs typeface="Arial"/>
              </a:rPr>
            </a:br>
            <a:r>
              <a:rPr lang="fr-FR" sz="3000" dirty="0">
                <a:ln w="19050">
                  <a:solidFill>
                    <a:srgbClr val="15C7C7"/>
                  </a:solidFill>
                </a:ln>
                <a:latin typeface="Arial"/>
                <a:cs typeface="Arial"/>
              </a:rPr>
              <a:t>        </a:t>
            </a:r>
            <a:r>
              <a:rPr lang="fr-FR" sz="2000" dirty="0">
                <a:ln w="19050">
                  <a:solidFill>
                    <a:srgbClr val="15C7C7"/>
                  </a:solidFill>
                </a:ln>
                <a:latin typeface="Arial"/>
                <a:cs typeface="Arial"/>
              </a:rPr>
              <a:t>   </a:t>
            </a:r>
            <a:r>
              <a:rPr lang="fr-FR" sz="2000" dirty="0">
                <a:ln w="19050">
                  <a:solidFill>
                    <a:srgbClr val="15C7C7"/>
                  </a:solidFill>
                </a:ln>
                <a:solidFill>
                  <a:schemeClr val="bg1">
                    <a:lumMod val="85000"/>
                  </a:schemeClr>
                </a:solidFill>
                <a:latin typeface="Posterama Bold"/>
                <a:ea typeface="Calibri"/>
                <a:cs typeface="Calibri"/>
              </a:rPr>
              <a:t>Gestion de Bibliothèque Universitaire</a:t>
            </a:r>
            <a:br>
              <a:rPr lang="fr-FR" sz="2000" dirty="0">
                <a:ln w="19050">
                  <a:solidFill>
                    <a:srgbClr val="15C7C7"/>
                  </a:solidFill>
                </a:ln>
                <a:solidFill>
                  <a:schemeClr val="bg1">
                    <a:lumMod val="85000"/>
                  </a:schemeClr>
                </a:solidFill>
                <a:latin typeface="Posterama Bold"/>
                <a:ea typeface="Calibri"/>
                <a:cs typeface="Calibri"/>
              </a:rPr>
            </a:br>
            <a:r>
              <a:rPr lang="fr-FR" sz="2000" dirty="0">
                <a:ln w="19050">
                  <a:solidFill>
                    <a:srgbClr val="15C7C7"/>
                  </a:solidFill>
                </a:ln>
                <a:solidFill>
                  <a:schemeClr val="bg1">
                    <a:lumMod val="85000"/>
                  </a:schemeClr>
                </a:solidFill>
                <a:latin typeface="Posterama Bold"/>
                <a:ea typeface="Calibri"/>
                <a:cs typeface="Calibri"/>
              </a:rPr>
              <a:t>           </a:t>
            </a:r>
            <a:br>
              <a:rPr lang="fr-FR" sz="1600" dirty="0">
                <a:ln w="19050">
                  <a:solidFill>
                    <a:srgbClr val="15C7C7"/>
                  </a:solidFill>
                </a:ln>
                <a:latin typeface="Posterama Bold"/>
                <a:cs typeface="Arial"/>
              </a:rPr>
            </a:br>
            <a:r>
              <a:rPr lang="fr-FR" sz="3000" dirty="0">
                <a:ln w="19050">
                  <a:solidFill>
                    <a:srgbClr val="15C7C7"/>
                  </a:solidFill>
                </a:ln>
                <a:latin typeface="Arial"/>
                <a:cs typeface="Arial"/>
              </a:rPr>
              <a:t>               </a:t>
            </a:r>
            <a:endParaRPr lang="fr-FR" sz="3000">
              <a:ln w="19050">
                <a:solidFill>
                  <a:srgbClr val="15C7C7"/>
                </a:solidFill>
              </a:ln>
            </a:endParaRPr>
          </a:p>
        </p:txBody>
      </p:sp>
      <p:sp>
        <p:nvSpPr>
          <p:cNvPr id="17" name="Espace réservé du texte 16">
            <a:extLst>
              <a:ext uri="{FF2B5EF4-FFF2-40B4-BE49-F238E27FC236}">
                <a16:creationId xmlns:a16="http://schemas.microsoft.com/office/drawing/2014/main" id="{75B1C734-42CB-4311-8905-2F41D09107C7}"/>
              </a:ext>
            </a:extLst>
          </p:cNvPr>
          <p:cNvSpPr>
            <a:spLocks noGrp="1"/>
          </p:cNvSpPr>
          <p:nvPr>
            <p:ph type="body" sz="quarter" idx="15"/>
          </p:nvPr>
        </p:nvSpPr>
        <p:spPr>
          <a:xfrm>
            <a:off x="-9280935" y="3795529"/>
            <a:ext cx="4925188" cy="339247"/>
          </a:xfrm>
        </p:spPr>
        <p:txBody>
          <a:bodyPr vert="horz" lIns="91440" tIns="45720" rIns="91440" bIns="45720" rtlCol="0" anchor="t">
            <a:normAutofit fontScale="85000" lnSpcReduction="20000"/>
          </a:bodyPr>
          <a:lstStyle/>
          <a:p>
            <a:endParaRPr lang="fr-FR" dirty="0"/>
          </a:p>
        </p:txBody>
      </p:sp>
      <p:sp>
        <p:nvSpPr>
          <p:cNvPr id="6" name="ZoneTexte 5">
            <a:extLst>
              <a:ext uri="{FF2B5EF4-FFF2-40B4-BE49-F238E27FC236}">
                <a16:creationId xmlns:a16="http://schemas.microsoft.com/office/drawing/2014/main" id="{CE5FA261-46A1-1EF2-39BE-14A4A81C612D}"/>
              </a:ext>
            </a:extLst>
          </p:cNvPr>
          <p:cNvSpPr txBox="1"/>
          <p:nvPr/>
        </p:nvSpPr>
        <p:spPr>
          <a:xfrm>
            <a:off x="7086460" y="5646980"/>
            <a:ext cx="5104483" cy="802958"/>
          </a:xfrm>
          <a:prstGeom prst="snip1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100" b="1" dirty="0">
                <a:solidFill>
                  <a:schemeClr val="bg1">
                    <a:lumMod val="85000"/>
                  </a:schemeClr>
                </a:solidFill>
                <a:latin typeface="Batang"/>
                <a:ea typeface="+mn-lt"/>
                <a:cs typeface="+mn-lt"/>
              </a:rPr>
              <a:t>Module : UML et Java Avancée </a:t>
            </a:r>
            <a:endParaRPr lang="fr-FR" sz="2100" b="1" dirty="0">
              <a:solidFill>
                <a:schemeClr val="bg1">
                  <a:lumMod val="85000"/>
                </a:schemeClr>
              </a:solidFill>
              <a:latin typeface="Batang"/>
              <a:ea typeface="Batang"/>
              <a:cs typeface="Angsana New"/>
            </a:endParaRPr>
          </a:p>
          <a:p>
            <a:r>
              <a:rPr lang="fr-FR" sz="2100" b="1" dirty="0">
                <a:solidFill>
                  <a:schemeClr val="bg1">
                    <a:lumMod val="85000"/>
                  </a:schemeClr>
                </a:solidFill>
                <a:latin typeface="Batang"/>
                <a:ea typeface="+mn-lt"/>
                <a:cs typeface="+mn-lt"/>
              </a:rPr>
              <a:t>Année universitaire : 2025 / 2026</a:t>
            </a:r>
            <a:endParaRPr lang="fr-FR" sz="2100" b="1" dirty="0">
              <a:solidFill>
                <a:schemeClr val="bg1">
                  <a:lumMod val="85000"/>
                </a:schemeClr>
              </a:solidFill>
              <a:latin typeface="Batang"/>
              <a:ea typeface="Batang"/>
              <a:cs typeface="Angsana New"/>
            </a:endParaRPr>
          </a:p>
        </p:txBody>
      </p:sp>
      <p:sp>
        <p:nvSpPr>
          <p:cNvPr id="7" name="ZoneTexte 6">
            <a:extLst>
              <a:ext uri="{FF2B5EF4-FFF2-40B4-BE49-F238E27FC236}">
                <a16:creationId xmlns:a16="http://schemas.microsoft.com/office/drawing/2014/main" id="{6561F32D-F060-21CD-3458-5F95DF91AE06}"/>
              </a:ext>
            </a:extLst>
          </p:cNvPr>
          <p:cNvSpPr txBox="1"/>
          <p:nvPr/>
        </p:nvSpPr>
        <p:spPr>
          <a:xfrm>
            <a:off x="196634" y="4488190"/>
            <a:ext cx="640461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100" b="1" dirty="0">
                <a:solidFill>
                  <a:schemeClr val="bg1">
                    <a:lumMod val="85000"/>
                  </a:schemeClr>
                </a:solidFill>
                <a:latin typeface="Batang"/>
                <a:ea typeface="Batang"/>
              </a:rPr>
              <a:t>Réalisé par : </a:t>
            </a:r>
          </a:p>
          <a:p>
            <a:endParaRPr lang="fr-FR" sz="2100" b="1" dirty="0">
              <a:solidFill>
                <a:schemeClr val="bg1">
                  <a:lumMod val="85000"/>
                </a:schemeClr>
              </a:solidFill>
              <a:latin typeface="Batang"/>
              <a:ea typeface="Batang"/>
            </a:endParaRPr>
          </a:p>
          <a:p>
            <a:r>
              <a:rPr lang="fr-FR" sz="2100" b="1" dirty="0">
                <a:solidFill>
                  <a:schemeClr val="bg1">
                    <a:lumMod val="85000"/>
                  </a:schemeClr>
                </a:solidFill>
                <a:latin typeface="Batang"/>
                <a:ea typeface="Batang"/>
              </a:rPr>
              <a:t>Salma KARMA</a:t>
            </a:r>
          </a:p>
          <a:p>
            <a:r>
              <a:rPr lang="fr-FR" sz="2100" b="1" err="1">
                <a:solidFill>
                  <a:schemeClr val="bg1">
                    <a:lumMod val="85000"/>
                  </a:schemeClr>
                </a:solidFill>
                <a:latin typeface="Batang"/>
                <a:ea typeface="Batang"/>
              </a:rPr>
              <a:t>Alae</a:t>
            </a:r>
            <a:r>
              <a:rPr lang="fr-FR" sz="2100" b="1" dirty="0">
                <a:solidFill>
                  <a:schemeClr val="bg1">
                    <a:lumMod val="85000"/>
                  </a:schemeClr>
                </a:solidFill>
                <a:latin typeface="Batang"/>
                <a:ea typeface="Batang"/>
              </a:rPr>
              <a:t> ISMAILI</a:t>
            </a:r>
          </a:p>
          <a:p>
            <a:r>
              <a:rPr lang="fr-FR" sz="2100" b="1" err="1">
                <a:solidFill>
                  <a:schemeClr val="bg1">
                    <a:lumMod val="85000"/>
                  </a:schemeClr>
                </a:solidFill>
                <a:latin typeface="Batang"/>
                <a:ea typeface="Batang"/>
              </a:rPr>
              <a:t>Safae</a:t>
            </a:r>
            <a:r>
              <a:rPr lang="fr-FR" sz="2100" b="1" dirty="0">
                <a:solidFill>
                  <a:schemeClr val="bg1">
                    <a:lumMod val="85000"/>
                  </a:schemeClr>
                </a:solidFill>
                <a:latin typeface="Batang"/>
                <a:ea typeface="Batang"/>
              </a:rPr>
              <a:t> MAHLAOUI</a:t>
            </a:r>
          </a:p>
          <a:p>
            <a:r>
              <a:rPr lang="fr-FR" sz="2100" b="1" dirty="0">
                <a:solidFill>
                  <a:schemeClr val="bg1">
                    <a:lumMod val="85000"/>
                  </a:schemeClr>
                </a:solidFill>
                <a:latin typeface="Batang"/>
                <a:ea typeface="Batang"/>
              </a:rPr>
              <a:t>Issam EL-RHAZI</a:t>
            </a:r>
          </a:p>
          <a:p>
            <a:endParaRPr lang="fr-FR" dirty="0"/>
          </a:p>
        </p:txBody>
      </p:sp>
      <p:pic>
        <p:nvPicPr>
          <p:cNvPr id="11" name="Image 10" descr="Une image contenant texte, Police, logo, Graphique&#10;&#10;Le contenu généré par l’IA peut être incorrect.">
            <a:extLst>
              <a:ext uri="{FF2B5EF4-FFF2-40B4-BE49-F238E27FC236}">
                <a16:creationId xmlns:a16="http://schemas.microsoft.com/office/drawing/2014/main" id="{E1688281-BE33-290A-F849-8DC639D35895}"/>
              </a:ext>
            </a:extLst>
          </p:cNvPr>
          <p:cNvPicPr>
            <a:picLocks noChangeAspect="1"/>
          </p:cNvPicPr>
          <p:nvPr/>
        </p:nvPicPr>
        <p:blipFill>
          <a:blip r:embed="rId3"/>
          <a:stretch>
            <a:fillRect/>
          </a:stretch>
        </p:blipFill>
        <p:spPr>
          <a:xfrm>
            <a:off x="-2701" y="142"/>
            <a:ext cx="1847850" cy="1466850"/>
          </a:xfrm>
          <a:prstGeom prst="rect">
            <a:avLst/>
          </a:prstGeom>
        </p:spPr>
      </p:pic>
      <p:pic>
        <p:nvPicPr>
          <p:cNvPr id="12" name="Image 11" descr="Une image contenant texte, Police, logo, conception&#10;&#10;Le contenu généré par l’IA peut être incorrect.">
            <a:extLst>
              <a:ext uri="{FF2B5EF4-FFF2-40B4-BE49-F238E27FC236}">
                <a16:creationId xmlns:a16="http://schemas.microsoft.com/office/drawing/2014/main" id="{41B715FF-907C-5E08-31B4-CE4BEE9DF482}"/>
              </a:ext>
            </a:extLst>
          </p:cNvPr>
          <p:cNvPicPr>
            <a:picLocks noChangeAspect="1"/>
          </p:cNvPicPr>
          <p:nvPr/>
        </p:nvPicPr>
        <p:blipFill>
          <a:blip r:embed="rId4"/>
          <a:stretch>
            <a:fillRect/>
          </a:stretch>
        </p:blipFill>
        <p:spPr>
          <a:xfrm>
            <a:off x="10321190" y="-20756"/>
            <a:ext cx="1876425" cy="1485900"/>
          </a:xfrm>
          <a:prstGeom prst="rect">
            <a:avLst/>
          </a:prstGeom>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5AF15-8A33-E5FD-897D-B584DB19AF37}"/>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5228DE3D-0D5E-B69B-07C7-F015743ABC98}"/>
              </a:ext>
            </a:extLst>
          </p:cNvPr>
          <p:cNvSpPr>
            <a:spLocks noGrp="1"/>
          </p:cNvSpPr>
          <p:nvPr>
            <p:ph type="title"/>
          </p:nvPr>
        </p:nvSpPr>
        <p:spPr>
          <a:xfrm>
            <a:off x="-6850528" y="1559165"/>
            <a:ext cx="3203652" cy="577458"/>
          </a:xfrm>
        </p:spPr>
        <p:txBody>
          <a:bodyPr rtlCol="0">
            <a:normAutofit/>
          </a:bodyPr>
          <a:lstStyle/>
          <a:p>
            <a:r>
              <a:rPr lang="fr-FR" sz="1100">
                <a:solidFill>
                  <a:srgbClr val="C0504D"/>
                </a:solidFill>
                <a:latin typeface="Calibri"/>
                <a:ea typeface="Calibri"/>
                <a:cs typeface="Calibri"/>
              </a:rPr>
              <a:t>Diagramme de Cas d’Utilisation</a:t>
            </a:r>
            <a:endParaRPr lang="fr-FR"/>
          </a:p>
          <a:p>
            <a:endParaRPr lang="fr-FR" sz="1300" dirty="0">
              <a:ln w="19050">
                <a:solidFill>
                  <a:prstClr val="white"/>
                </a:solidFill>
              </a:ln>
              <a:solidFill>
                <a:srgbClr val="C0504D"/>
              </a:solidFill>
              <a:latin typeface="Calibri"/>
              <a:ea typeface="Calibri"/>
              <a:cs typeface="Calibri"/>
            </a:endParaRPr>
          </a:p>
        </p:txBody>
      </p:sp>
      <p:pic>
        <p:nvPicPr>
          <p:cNvPr id="74" name="Espace réservé d’image 73" descr="Contour de zone">
            <a:extLst>
              <a:ext uri="{FF2B5EF4-FFF2-40B4-BE49-F238E27FC236}">
                <a16:creationId xmlns:a16="http://schemas.microsoft.com/office/drawing/2014/main" id="{F0C31FB1-DF5C-B6A8-D12D-6CBA9AB63E45}"/>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072940" y="1747875"/>
            <a:ext cx="603504" cy="603504"/>
          </a:xfrm>
        </p:spPr>
      </p:pic>
      <p:sp>
        <p:nvSpPr>
          <p:cNvPr id="21" name="Espace réservé du texte 20">
            <a:extLst>
              <a:ext uri="{FF2B5EF4-FFF2-40B4-BE49-F238E27FC236}">
                <a16:creationId xmlns:a16="http://schemas.microsoft.com/office/drawing/2014/main" id="{534D1C89-05A0-0D15-81CE-128607C0FE94}"/>
              </a:ext>
            </a:extLst>
          </p:cNvPr>
          <p:cNvSpPr>
            <a:spLocks noGrp="1"/>
          </p:cNvSpPr>
          <p:nvPr>
            <p:ph type="body" sz="quarter" idx="27"/>
          </p:nvPr>
        </p:nvSpPr>
        <p:spPr>
          <a:xfrm>
            <a:off x="-4451933" y="2138163"/>
            <a:ext cx="2383764" cy="365125"/>
          </a:xfrm>
        </p:spPr>
        <p:txBody>
          <a:bodyPr vert="horz" lIns="91440" tIns="45720" rIns="91440" bIns="45720" rtlCol="0" anchor="t">
            <a:normAutofit lnSpcReduction="10000"/>
          </a:bodyPr>
          <a:lstStyle/>
          <a:p>
            <a:r>
              <a:rPr lang="fr-FR" sz="1100" dirty="0">
                <a:solidFill>
                  <a:srgbClr val="C0504D"/>
                </a:solidFill>
                <a:latin typeface="Calibri"/>
                <a:ea typeface="Calibri"/>
                <a:cs typeface="Calibri"/>
              </a:rPr>
              <a:t>Diagramme de Cas d’Utilisation</a:t>
            </a:r>
            <a:endParaRPr lang="fr-FR" dirty="0"/>
          </a:p>
          <a:p>
            <a:endParaRPr lang="fr-FR" dirty="0"/>
          </a:p>
        </p:txBody>
      </p:sp>
      <p:sp>
        <p:nvSpPr>
          <p:cNvPr id="22" name="Espace réservé du texte 21">
            <a:extLst>
              <a:ext uri="{FF2B5EF4-FFF2-40B4-BE49-F238E27FC236}">
                <a16:creationId xmlns:a16="http://schemas.microsoft.com/office/drawing/2014/main" id="{30353747-2A81-1261-2A85-17F6A813ECC8}"/>
              </a:ext>
            </a:extLst>
          </p:cNvPr>
          <p:cNvSpPr>
            <a:spLocks noGrp="1"/>
          </p:cNvSpPr>
          <p:nvPr>
            <p:ph type="body" sz="quarter" idx="28"/>
          </p:nvPr>
        </p:nvSpPr>
        <p:spPr>
          <a:xfrm>
            <a:off x="-5248053" y="2009687"/>
            <a:ext cx="2588480" cy="1421786"/>
          </a:xfrm>
        </p:spPr>
        <p:txBody>
          <a:bodyPr vert="horz" lIns="91440" tIns="45720" rIns="91440" bIns="45720" rtlCol="0" anchor="t">
            <a:normAutofit fontScale="62500" lnSpcReduction="20000"/>
          </a:bodyPr>
          <a:lstStyle/>
          <a:p>
            <a:pPr>
              <a:lnSpc>
                <a:spcPct val="113999"/>
              </a:lnSpc>
            </a:pPr>
            <a:r>
              <a:rPr lang="fr-FR" sz="1200">
                <a:solidFill>
                  <a:srgbClr val="000000"/>
                </a:solidFill>
                <a:latin typeface="Times New Roman"/>
                <a:ea typeface="Cambria"/>
                <a:cs typeface="Times New Roman"/>
              </a:rPr>
              <a:t>Le diagramme de cas d’utilisation permet de représenter les interactions entre les acteurs et le système. Il décrit les fonctionnalités offertes et les responsabilités de chaque utilisateur.</a:t>
            </a:r>
            <a:endParaRPr lang="fr-FR"/>
          </a:p>
          <a:p>
            <a:pPr>
              <a:lnSpc>
                <a:spcPct val="113999"/>
              </a:lnSpc>
            </a:pPr>
            <a:r>
              <a:rPr lang="fr-FR" sz="1200">
                <a:solidFill>
                  <a:srgbClr val="000000"/>
                </a:solidFill>
                <a:latin typeface="Times New Roman"/>
                <a:ea typeface="Cambria"/>
                <a:cs typeface="Times New Roman"/>
              </a:rPr>
              <a:t>Il constitue une étape essentielle de la conception UML, car il permet de comprendre le fonctionnement global du système avant le développement.</a:t>
            </a:r>
            <a:endParaRPr lang="fr-FR"/>
          </a:p>
          <a:p>
            <a:pPr>
              <a:lnSpc>
                <a:spcPct val="113999"/>
              </a:lnSpc>
            </a:pPr>
            <a:br>
              <a:rPr lang="en-US" dirty="0"/>
            </a:br>
            <a:endParaRPr lang="en-US" dirty="0"/>
          </a:p>
          <a:p>
            <a:pPr>
              <a:lnSpc>
                <a:spcPct val="113999"/>
              </a:lnSpc>
            </a:pPr>
            <a:br>
              <a:rPr lang="en-US" dirty="0"/>
            </a:br>
            <a:endParaRPr lang="en-US" dirty="0"/>
          </a:p>
        </p:txBody>
      </p:sp>
      <p:pic>
        <p:nvPicPr>
          <p:cNvPr id="75" name="Espace réservé d’image 74" descr="Contour de magasin">
            <a:extLst>
              <a:ext uri="{FF2B5EF4-FFF2-40B4-BE49-F238E27FC236}">
                <a16:creationId xmlns:a16="http://schemas.microsoft.com/office/drawing/2014/main" id="{F4D323EA-7607-AB31-094A-E8CF47FC4F10}"/>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079457" y="2721994"/>
            <a:ext cx="603504" cy="603504"/>
          </a:xfrm>
        </p:spPr>
      </p:pic>
      <p:sp>
        <p:nvSpPr>
          <p:cNvPr id="23" name="Espace réservé du texte 22">
            <a:extLst>
              <a:ext uri="{FF2B5EF4-FFF2-40B4-BE49-F238E27FC236}">
                <a16:creationId xmlns:a16="http://schemas.microsoft.com/office/drawing/2014/main" id="{135410BA-3EA5-C044-0E97-E0A1DAA4C122}"/>
              </a:ext>
            </a:extLst>
          </p:cNvPr>
          <p:cNvSpPr>
            <a:spLocks noGrp="1"/>
          </p:cNvSpPr>
          <p:nvPr>
            <p:ph type="body" sz="quarter" idx="29"/>
          </p:nvPr>
        </p:nvSpPr>
        <p:spPr>
          <a:xfrm>
            <a:off x="2529033" y="3639417"/>
            <a:ext cx="4283660" cy="365125"/>
          </a:xfrm>
        </p:spPr>
        <p:txBody>
          <a:bodyPr vert="horz" lIns="91440" tIns="45720" rIns="91440" bIns="45720" rtlCol="0" anchor="t">
            <a:normAutofit/>
          </a:bodyPr>
          <a:lstStyle/>
          <a:p>
            <a:endParaRPr lang="fr-FR" sz="1100" dirty="0">
              <a:solidFill>
                <a:srgbClr val="C0504D"/>
              </a:solidFill>
              <a:latin typeface="Calibri"/>
              <a:ea typeface="Calibri"/>
              <a:cs typeface="Calibri"/>
            </a:endParaRPr>
          </a:p>
          <a:p>
            <a:endParaRPr lang="fr-FR" dirty="0">
              <a:latin typeface="Arial"/>
              <a:cs typeface="Arial"/>
            </a:endParaRPr>
          </a:p>
        </p:txBody>
      </p:sp>
      <p:sp>
        <p:nvSpPr>
          <p:cNvPr id="17" name="Espace réservé du texte 16">
            <a:extLst>
              <a:ext uri="{FF2B5EF4-FFF2-40B4-BE49-F238E27FC236}">
                <a16:creationId xmlns:a16="http://schemas.microsoft.com/office/drawing/2014/main" id="{C180894A-3CE9-2680-C4D1-E37FFCB15D9C}"/>
              </a:ext>
            </a:extLst>
          </p:cNvPr>
          <p:cNvSpPr>
            <a:spLocks noGrp="1"/>
          </p:cNvSpPr>
          <p:nvPr>
            <p:ph type="body" sz="quarter" idx="15"/>
          </p:nvPr>
        </p:nvSpPr>
        <p:spPr>
          <a:xfrm>
            <a:off x="3478982" y="3969554"/>
            <a:ext cx="2383764" cy="1126085"/>
          </a:xfrm>
        </p:spPr>
        <p:txBody>
          <a:bodyPr vert="horz" lIns="91440" tIns="45720" rIns="91440" bIns="45720" rtlCol="0" anchor="t">
            <a:normAutofit/>
          </a:bodyPr>
          <a:lstStyle/>
          <a:p>
            <a:pPr>
              <a:lnSpc>
                <a:spcPct val="113999"/>
              </a:lnSpc>
            </a:pPr>
            <a:br>
              <a:rPr lang="en-US" dirty="0"/>
            </a:br>
            <a:endParaRPr lang="en-US" dirty="0"/>
          </a:p>
        </p:txBody>
      </p:sp>
      <p:pic>
        <p:nvPicPr>
          <p:cNvPr id="76" name="Espace réservé d’image 75" descr="Contour du presse-papiers partiellement barré">
            <a:extLst>
              <a:ext uri="{FF2B5EF4-FFF2-40B4-BE49-F238E27FC236}">
                <a16:creationId xmlns:a16="http://schemas.microsoft.com/office/drawing/2014/main" id="{9F406054-DAEC-4FD4-105E-2381383C6E0E}"/>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656482" y="2824352"/>
            <a:ext cx="603504" cy="603504"/>
          </a:xfrm>
        </p:spPr>
      </p:pic>
      <p:sp>
        <p:nvSpPr>
          <p:cNvPr id="24" name="Espace réservé du texte 23">
            <a:extLst>
              <a:ext uri="{FF2B5EF4-FFF2-40B4-BE49-F238E27FC236}">
                <a16:creationId xmlns:a16="http://schemas.microsoft.com/office/drawing/2014/main" id="{4ED7DB1C-062F-97A0-C9D9-7CE3EAE427F5}"/>
              </a:ext>
            </a:extLst>
          </p:cNvPr>
          <p:cNvSpPr>
            <a:spLocks noGrp="1"/>
          </p:cNvSpPr>
          <p:nvPr>
            <p:ph type="body" sz="quarter" idx="30"/>
          </p:nvPr>
        </p:nvSpPr>
        <p:spPr>
          <a:xfrm>
            <a:off x="-4657092" y="960052"/>
            <a:ext cx="3773813" cy="777084"/>
          </a:xfrm>
        </p:spPr>
        <p:txBody>
          <a:bodyPr vert="horz" lIns="91440" tIns="45720" rIns="91440" bIns="45720" rtlCol="0" anchor="t">
            <a:noAutofit/>
          </a:bodyPr>
          <a:lstStyle/>
          <a:p>
            <a:endParaRPr lang="fr-FR" sz="1400" dirty="0"/>
          </a:p>
        </p:txBody>
      </p:sp>
      <p:sp>
        <p:nvSpPr>
          <p:cNvPr id="19" name="Espace réservé du texte 18">
            <a:extLst>
              <a:ext uri="{FF2B5EF4-FFF2-40B4-BE49-F238E27FC236}">
                <a16:creationId xmlns:a16="http://schemas.microsoft.com/office/drawing/2014/main" id="{0EC290BB-4FE3-8849-58C8-518847F1FFC8}"/>
              </a:ext>
            </a:extLst>
          </p:cNvPr>
          <p:cNvSpPr>
            <a:spLocks noGrp="1"/>
          </p:cNvSpPr>
          <p:nvPr>
            <p:ph type="body" sz="quarter" idx="17"/>
          </p:nvPr>
        </p:nvSpPr>
        <p:spPr>
          <a:xfrm>
            <a:off x="3386240" y="242712"/>
            <a:ext cx="3418717" cy="4845096"/>
          </a:xfrm>
        </p:spPr>
        <p:txBody>
          <a:bodyPr vert="horz" lIns="91440" tIns="45720" rIns="91440" bIns="45720" rtlCol="0" anchor="t">
            <a:normAutofit/>
          </a:bodyPr>
          <a:lstStyle/>
          <a:p>
            <a:pPr>
              <a:lnSpc>
                <a:spcPct val="113999"/>
              </a:lnSpc>
            </a:pPr>
            <a:endParaRPr lang="fr-FR" dirty="0">
              <a:latin typeface="Cambria"/>
              <a:ea typeface="Cambria"/>
            </a:endParaRPr>
          </a:p>
          <a:p>
            <a:pPr>
              <a:lnSpc>
                <a:spcPct val="113999"/>
              </a:lnSpc>
            </a:pPr>
            <a:r>
              <a:rPr lang="fr-FR" sz="1600" dirty="0">
                <a:solidFill>
                  <a:schemeClr val="bg1">
                    <a:lumMod val="85000"/>
                  </a:schemeClr>
                </a:solidFill>
                <a:latin typeface="Cambria"/>
                <a:ea typeface="Cambria"/>
              </a:rPr>
              <a:t>- Séquence ajouter Livre</a:t>
            </a:r>
          </a:p>
          <a:p>
            <a:pPr>
              <a:lnSpc>
                <a:spcPct val="113999"/>
              </a:lnSpc>
            </a:pPr>
            <a:br>
              <a:rPr lang="en-US" dirty="0"/>
            </a:br>
            <a:endParaRPr lang="en-US" dirty="0"/>
          </a:p>
          <a:p>
            <a:pPr>
              <a:lnSpc>
                <a:spcPct val="113999"/>
              </a:lnSpc>
            </a:pPr>
            <a:endParaRPr lang="fr-FR" dirty="0">
              <a:solidFill>
                <a:schemeClr val="bg1">
                  <a:lumMod val="85000"/>
                </a:schemeClr>
              </a:solidFill>
              <a:latin typeface="Cambria"/>
              <a:ea typeface="Cambria"/>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sz="1200" dirty="0">
              <a:solidFill>
                <a:srgbClr val="D9D9D9"/>
              </a:solidFill>
              <a:latin typeface="Cambria"/>
              <a:ea typeface="Cambria"/>
              <a:cs typeface="Times New Roman"/>
            </a:endParaRPr>
          </a:p>
          <a:p>
            <a:pPr>
              <a:lnSpc>
                <a:spcPct val="113999"/>
              </a:lnSpc>
            </a:pPr>
            <a:br>
              <a:rPr lang="en-US" dirty="0"/>
            </a:br>
            <a:endParaRPr lang="en-US" dirty="0"/>
          </a:p>
          <a:p>
            <a:pPr>
              <a:lnSpc>
                <a:spcPct val="113999"/>
              </a:lnSpc>
            </a:pPr>
            <a:br>
              <a:rPr lang="en-US" dirty="0"/>
            </a:br>
            <a:endParaRPr lang="en-US" dirty="0"/>
          </a:p>
        </p:txBody>
      </p:sp>
      <p:pic>
        <p:nvPicPr>
          <p:cNvPr id="77" name="Espace réservé d’image 76" descr="Contour de questions">
            <a:extLst>
              <a:ext uri="{FF2B5EF4-FFF2-40B4-BE49-F238E27FC236}">
                <a16:creationId xmlns:a16="http://schemas.microsoft.com/office/drawing/2014/main" id="{8CB749C2-3D76-CC16-A9A6-352DAABE1C29}"/>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3056131" y="3786916"/>
            <a:ext cx="603504" cy="603504"/>
          </a:xfrm>
        </p:spPr>
      </p:pic>
      <p:sp>
        <p:nvSpPr>
          <p:cNvPr id="25" name="Espace réservé du texte 24">
            <a:extLst>
              <a:ext uri="{FF2B5EF4-FFF2-40B4-BE49-F238E27FC236}">
                <a16:creationId xmlns:a16="http://schemas.microsoft.com/office/drawing/2014/main" id="{6E5DBD16-C9AC-088A-8085-22C9612D0D71}"/>
              </a:ext>
            </a:extLst>
          </p:cNvPr>
          <p:cNvSpPr>
            <a:spLocks noGrp="1"/>
          </p:cNvSpPr>
          <p:nvPr>
            <p:ph type="body" sz="quarter" idx="31"/>
          </p:nvPr>
        </p:nvSpPr>
        <p:spPr>
          <a:xfrm>
            <a:off x="-4842212" y="4091996"/>
            <a:ext cx="3066151" cy="433363"/>
          </a:xfrm>
        </p:spPr>
        <p:txBody>
          <a:bodyPr vert="horz" lIns="91440" tIns="45720" rIns="91440" bIns="45720" rtlCol="0" anchor="t">
            <a:normAutofit/>
          </a:bodyPr>
          <a:lstStyle/>
          <a:p>
            <a:endParaRPr lang="fr-FR" dirty="0">
              <a:latin typeface="Arial"/>
              <a:cs typeface="Arial"/>
            </a:endParaRPr>
          </a:p>
          <a:p>
            <a:endParaRPr lang="fr-FR" dirty="0"/>
          </a:p>
        </p:txBody>
      </p:sp>
      <p:sp>
        <p:nvSpPr>
          <p:cNvPr id="20" name="Espace réservé du texte 19">
            <a:extLst>
              <a:ext uri="{FF2B5EF4-FFF2-40B4-BE49-F238E27FC236}">
                <a16:creationId xmlns:a16="http://schemas.microsoft.com/office/drawing/2014/main" id="{21D9B46C-166D-13F4-0672-F3ADD2A97129}"/>
              </a:ext>
            </a:extLst>
          </p:cNvPr>
          <p:cNvSpPr>
            <a:spLocks noGrp="1"/>
          </p:cNvSpPr>
          <p:nvPr>
            <p:ph type="body" sz="quarter" idx="19"/>
          </p:nvPr>
        </p:nvSpPr>
        <p:spPr>
          <a:xfrm>
            <a:off x="-4846003" y="2008616"/>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1A982D57-1F42-B70D-CBA6-AF56D98A5802}"/>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51F0D065-AD61-67CE-3AE9-497F96ACD33D}"/>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10</a:t>
            </a:fld>
            <a:endParaRPr lang="fr-FR"/>
          </a:p>
        </p:txBody>
      </p:sp>
      <p:pic>
        <p:nvPicPr>
          <p:cNvPr id="5" name="Image 4" descr="Une image contenant texte, capture d’écran, diagramme, Parallèle&#10;&#10;Le contenu généré par l’IA peut être incorrect.">
            <a:extLst>
              <a:ext uri="{FF2B5EF4-FFF2-40B4-BE49-F238E27FC236}">
                <a16:creationId xmlns:a16="http://schemas.microsoft.com/office/drawing/2014/main" id="{8DF8749D-73EA-7752-D768-BA3C780760E7}"/>
              </a:ext>
            </a:extLst>
          </p:cNvPr>
          <p:cNvPicPr>
            <a:picLocks noChangeAspect="1"/>
          </p:cNvPicPr>
          <p:nvPr/>
        </p:nvPicPr>
        <p:blipFill>
          <a:blip r:embed="rId11"/>
          <a:stretch>
            <a:fillRect/>
          </a:stretch>
        </p:blipFill>
        <p:spPr>
          <a:xfrm>
            <a:off x="1197580" y="1205669"/>
            <a:ext cx="9059031" cy="4882092"/>
          </a:xfrm>
          <a:prstGeom prst="rect">
            <a:avLst/>
          </a:prstGeom>
        </p:spPr>
      </p:pic>
    </p:spTree>
    <p:extLst>
      <p:ext uri="{BB962C8B-B14F-4D97-AF65-F5344CB8AC3E}">
        <p14:creationId xmlns:p14="http://schemas.microsoft.com/office/powerpoint/2010/main" val="89415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1FA85-D5F2-2B15-5F28-73C4893FC6AD}"/>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C9072AD7-FC20-3962-01BF-25FE29BB3CB2}"/>
              </a:ext>
            </a:extLst>
          </p:cNvPr>
          <p:cNvSpPr>
            <a:spLocks noGrp="1"/>
          </p:cNvSpPr>
          <p:nvPr>
            <p:ph type="title"/>
          </p:nvPr>
        </p:nvSpPr>
        <p:spPr>
          <a:xfrm>
            <a:off x="3161983" y="3045435"/>
            <a:ext cx="6353830" cy="585943"/>
          </a:xfrm>
        </p:spPr>
        <p:txBody>
          <a:bodyPr rtlCol="0">
            <a:normAutofit/>
          </a:bodyPr>
          <a:lstStyle/>
          <a:p>
            <a:r>
              <a:rPr lang="fr-FR" sz="2400" dirty="0">
                <a:ln w="19050">
                  <a:solidFill>
                    <a:prstClr val="white"/>
                  </a:solidFill>
                </a:ln>
                <a:solidFill>
                  <a:srgbClr val="C0504D"/>
                </a:solidFill>
                <a:latin typeface="Calibri"/>
                <a:ea typeface="Calibri"/>
                <a:cs typeface="Calibri"/>
              </a:rPr>
              <a:t>Architecture de l'application</a:t>
            </a:r>
          </a:p>
          <a:p>
            <a:endParaRPr lang="fr-FR" b="0" dirty="0">
              <a:ln w="19050">
                <a:solidFill>
                  <a:prstClr val="white"/>
                </a:solidFill>
              </a:ln>
              <a:latin typeface="Arial"/>
              <a:cs typeface="Arial"/>
            </a:endParaRPr>
          </a:p>
        </p:txBody>
      </p:sp>
      <p:pic>
        <p:nvPicPr>
          <p:cNvPr id="74" name="Espace réservé d’image 73" descr="Contour de zone">
            <a:extLst>
              <a:ext uri="{FF2B5EF4-FFF2-40B4-BE49-F238E27FC236}">
                <a16:creationId xmlns:a16="http://schemas.microsoft.com/office/drawing/2014/main" id="{3E31AB7E-F6B9-001C-4438-222A039C2A90}"/>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35005" y="3645384"/>
            <a:ext cx="603504" cy="603504"/>
          </a:xfrm>
        </p:spPr>
      </p:pic>
      <p:sp>
        <p:nvSpPr>
          <p:cNvPr id="21" name="Espace réservé du texte 20">
            <a:extLst>
              <a:ext uri="{FF2B5EF4-FFF2-40B4-BE49-F238E27FC236}">
                <a16:creationId xmlns:a16="http://schemas.microsoft.com/office/drawing/2014/main" id="{F2ACED91-3DD1-4092-8A52-3774B08584A1}"/>
              </a:ext>
            </a:extLst>
          </p:cNvPr>
          <p:cNvSpPr>
            <a:spLocks noGrp="1"/>
          </p:cNvSpPr>
          <p:nvPr>
            <p:ph type="body" sz="quarter" idx="27"/>
          </p:nvPr>
        </p:nvSpPr>
        <p:spPr>
          <a:xfrm>
            <a:off x="-3612849" y="4715893"/>
            <a:ext cx="2383764" cy="365125"/>
          </a:xfrm>
        </p:spPr>
        <p:txBody>
          <a:bodyPr rtlCol="0">
            <a:normAutofit/>
          </a:bodyPr>
          <a:lstStyle/>
          <a:p>
            <a:pPr rtl="0"/>
            <a:r>
              <a:rPr lang="fr-FR"/>
              <a:t>Unique</a:t>
            </a:r>
          </a:p>
        </p:txBody>
      </p:sp>
      <p:sp>
        <p:nvSpPr>
          <p:cNvPr id="22" name="Espace réservé du texte 21">
            <a:extLst>
              <a:ext uri="{FF2B5EF4-FFF2-40B4-BE49-F238E27FC236}">
                <a16:creationId xmlns:a16="http://schemas.microsoft.com/office/drawing/2014/main" id="{239F339D-3018-20EC-7394-CFE3CE931D14}"/>
              </a:ext>
            </a:extLst>
          </p:cNvPr>
          <p:cNvSpPr>
            <a:spLocks noGrp="1"/>
          </p:cNvSpPr>
          <p:nvPr>
            <p:ph type="body" sz="quarter" idx="28"/>
          </p:nvPr>
        </p:nvSpPr>
        <p:spPr>
          <a:xfrm>
            <a:off x="-3008087" y="3965866"/>
            <a:ext cx="2383764" cy="1126085"/>
          </a:xfrm>
        </p:spPr>
        <p:txBody>
          <a:bodyPr rtlCol="0"/>
          <a:lstStyle/>
          <a:p>
            <a:pPr rtl="0"/>
            <a:r>
              <a:rPr lang="fr-FR"/>
              <a:t>Seul produit spécifiquement dédié à la gestion des tâches</a:t>
            </a:r>
          </a:p>
        </p:txBody>
      </p:sp>
      <p:sp>
        <p:nvSpPr>
          <p:cNvPr id="23" name="Espace réservé du texte 22">
            <a:extLst>
              <a:ext uri="{FF2B5EF4-FFF2-40B4-BE49-F238E27FC236}">
                <a16:creationId xmlns:a16="http://schemas.microsoft.com/office/drawing/2014/main" id="{B996157A-BF96-C0DF-1F10-8B963089EB48}"/>
              </a:ext>
            </a:extLst>
          </p:cNvPr>
          <p:cNvSpPr>
            <a:spLocks noGrp="1"/>
          </p:cNvSpPr>
          <p:nvPr>
            <p:ph type="body" sz="quarter" idx="29"/>
          </p:nvPr>
        </p:nvSpPr>
        <p:spPr>
          <a:xfrm>
            <a:off x="-5514300" y="4328846"/>
            <a:ext cx="4283660" cy="365125"/>
          </a:xfrm>
        </p:spPr>
        <p:txBody>
          <a:bodyPr rtlCol="0">
            <a:normAutofit/>
          </a:bodyPr>
          <a:lstStyle/>
          <a:p>
            <a:pPr rtl="0"/>
            <a:r>
              <a:rPr lang="fr-FR"/>
              <a:t>Premier sur le marché</a:t>
            </a:r>
          </a:p>
        </p:txBody>
      </p:sp>
      <p:sp>
        <p:nvSpPr>
          <p:cNvPr id="17" name="Espace réservé du texte 16">
            <a:extLst>
              <a:ext uri="{FF2B5EF4-FFF2-40B4-BE49-F238E27FC236}">
                <a16:creationId xmlns:a16="http://schemas.microsoft.com/office/drawing/2014/main" id="{A0E86716-FA48-63D3-C546-2CCDEC852582}"/>
              </a:ext>
            </a:extLst>
          </p:cNvPr>
          <p:cNvSpPr>
            <a:spLocks noGrp="1"/>
          </p:cNvSpPr>
          <p:nvPr>
            <p:ph type="body" sz="quarter" idx="15"/>
          </p:nvPr>
        </p:nvSpPr>
        <p:spPr>
          <a:xfrm>
            <a:off x="-3016161" y="4332411"/>
            <a:ext cx="2383764" cy="1126085"/>
          </a:xfrm>
        </p:spPr>
        <p:txBody>
          <a:bodyPr rtlCol="0">
            <a:normAutofit/>
          </a:bodyPr>
          <a:lstStyle/>
          <a:p>
            <a:pPr rtl="0"/>
            <a:r>
              <a:rPr lang="fr-FR"/>
              <a:t>Premier produit brillamment conçu, à la fois sophistiqué et fonctionnel</a:t>
            </a:r>
          </a:p>
        </p:txBody>
      </p:sp>
      <p:sp>
        <p:nvSpPr>
          <p:cNvPr id="24" name="Espace réservé du texte 23">
            <a:extLst>
              <a:ext uri="{FF2B5EF4-FFF2-40B4-BE49-F238E27FC236}">
                <a16:creationId xmlns:a16="http://schemas.microsoft.com/office/drawing/2014/main" id="{79A96E44-9978-20E2-B065-6B79507FA4CC}"/>
              </a:ext>
            </a:extLst>
          </p:cNvPr>
          <p:cNvSpPr>
            <a:spLocks noGrp="1"/>
          </p:cNvSpPr>
          <p:nvPr>
            <p:ph type="body" sz="quarter" idx="30"/>
          </p:nvPr>
        </p:nvSpPr>
        <p:spPr>
          <a:xfrm>
            <a:off x="-4209570" y="2308941"/>
            <a:ext cx="2383765" cy="365125"/>
          </a:xfrm>
        </p:spPr>
        <p:txBody>
          <a:bodyPr rtlCol="0">
            <a:normAutofit/>
          </a:bodyPr>
          <a:lstStyle/>
          <a:p>
            <a:pPr rtl="0"/>
            <a:r>
              <a:rPr lang="fr-FR"/>
              <a:t>Testé</a:t>
            </a:r>
          </a:p>
        </p:txBody>
      </p:sp>
      <p:sp>
        <p:nvSpPr>
          <p:cNvPr id="19" name="Espace réservé du texte 18">
            <a:extLst>
              <a:ext uri="{FF2B5EF4-FFF2-40B4-BE49-F238E27FC236}">
                <a16:creationId xmlns:a16="http://schemas.microsoft.com/office/drawing/2014/main" id="{08627F99-F5D3-19F2-BD6A-06BC89C79707}"/>
              </a:ext>
            </a:extLst>
          </p:cNvPr>
          <p:cNvSpPr>
            <a:spLocks noGrp="1"/>
          </p:cNvSpPr>
          <p:nvPr>
            <p:ph type="body" sz="quarter" idx="17"/>
          </p:nvPr>
        </p:nvSpPr>
        <p:spPr>
          <a:xfrm>
            <a:off x="-2854903" y="2114946"/>
            <a:ext cx="2383765" cy="1126085"/>
          </a:xfrm>
        </p:spPr>
        <p:txBody>
          <a:bodyPr rtlCol="0">
            <a:normAutofit/>
          </a:bodyPr>
          <a:lstStyle/>
          <a:p>
            <a:pPr rtl="0"/>
            <a:r>
              <a:rPr lang="fr-FR"/>
              <a:t>Tests effectués auprès d’entreprises de la région</a:t>
            </a:r>
          </a:p>
        </p:txBody>
      </p:sp>
      <p:pic>
        <p:nvPicPr>
          <p:cNvPr id="77" name="Espace réservé d’image 76" descr="Contour de questions">
            <a:extLst>
              <a:ext uri="{FF2B5EF4-FFF2-40B4-BE49-F238E27FC236}">
                <a16:creationId xmlns:a16="http://schemas.microsoft.com/office/drawing/2014/main" id="{359CF3BF-0753-58E9-017F-23AD9C7E9E4B}"/>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718187" y="1806907"/>
            <a:ext cx="603504" cy="603504"/>
          </a:xfrm>
        </p:spPr>
      </p:pic>
      <p:sp>
        <p:nvSpPr>
          <p:cNvPr id="25" name="Espace réservé du texte 24">
            <a:extLst>
              <a:ext uri="{FF2B5EF4-FFF2-40B4-BE49-F238E27FC236}">
                <a16:creationId xmlns:a16="http://schemas.microsoft.com/office/drawing/2014/main" id="{9E002004-8A7B-AE3F-3C05-9C3E19B81E0F}"/>
              </a:ext>
            </a:extLst>
          </p:cNvPr>
          <p:cNvSpPr>
            <a:spLocks noGrp="1"/>
          </p:cNvSpPr>
          <p:nvPr>
            <p:ph type="body" sz="quarter" idx="31"/>
          </p:nvPr>
        </p:nvSpPr>
        <p:spPr>
          <a:xfrm>
            <a:off x="-3148698" y="1184084"/>
            <a:ext cx="2383765" cy="365125"/>
          </a:xfrm>
        </p:spPr>
        <p:txBody>
          <a:bodyPr rtlCol="0">
            <a:normAutofit/>
          </a:bodyPr>
          <a:lstStyle/>
          <a:p>
            <a:pPr rtl="0"/>
            <a:r>
              <a:rPr lang="fr-FR"/>
              <a:t>Authentique</a:t>
            </a:r>
          </a:p>
        </p:txBody>
      </p:sp>
      <p:sp>
        <p:nvSpPr>
          <p:cNvPr id="20" name="Espace réservé du texte 19">
            <a:extLst>
              <a:ext uri="{FF2B5EF4-FFF2-40B4-BE49-F238E27FC236}">
                <a16:creationId xmlns:a16="http://schemas.microsoft.com/office/drawing/2014/main" id="{24F5557D-1C3F-3C50-94F1-D756FB0BD59C}"/>
              </a:ext>
            </a:extLst>
          </p:cNvPr>
          <p:cNvSpPr>
            <a:spLocks noGrp="1"/>
          </p:cNvSpPr>
          <p:nvPr>
            <p:ph type="body" sz="quarter" idx="19"/>
          </p:nvPr>
        </p:nvSpPr>
        <p:spPr>
          <a:xfrm>
            <a:off x="-3148698" y="1498089"/>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CD724973-6C70-6DCF-75B3-641D6C3A1EEF}"/>
              </a:ext>
            </a:extLst>
          </p:cNvPr>
          <p:cNvSpPr>
            <a:spLocks noGrp="1"/>
          </p:cNvSpPr>
          <p:nvPr>
            <p:ph type="ftr" sz="quarter" idx="11"/>
          </p:nvPr>
        </p:nvSpPr>
        <p:spPr>
          <a:xfrm>
            <a:off x="4038600" y="6356350"/>
            <a:ext cx="4114800" cy="365125"/>
          </a:xfrm>
        </p:spPr>
        <p:txBody>
          <a:bodyPr rtlCol="0"/>
          <a:lstStyle/>
          <a:p>
            <a:r>
              <a:rPr lang="fr-FR" dirty="0"/>
              <a:t>Gestion du bibliothèque universitaire</a:t>
            </a:r>
          </a:p>
        </p:txBody>
      </p:sp>
      <p:sp>
        <p:nvSpPr>
          <p:cNvPr id="4" name="Espace réservé du numéro de diapositive 3">
            <a:extLst>
              <a:ext uri="{FF2B5EF4-FFF2-40B4-BE49-F238E27FC236}">
                <a16:creationId xmlns:a16="http://schemas.microsoft.com/office/drawing/2014/main" id="{0A2DF429-E69A-479E-87DC-45DE553C8BFC}"/>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11</a:t>
            </a:fld>
            <a:endParaRPr lang="fr-FR"/>
          </a:p>
        </p:txBody>
      </p:sp>
      <p:sp>
        <p:nvSpPr>
          <p:cNvPr id="5" name="Espace réservé pour une image  4">
            <a:extLst>
              <a:ext uri="{FF2B5EF4-FFF2-40B4-BE49-F238E27FC236}">
                <a16:creationId xmlns:a16="http://schemas.microsoft.com/office/drawing/2014/main" id="{428E3BAF-19B0-322D-C390-2584CC424D5D}"/>
              </a:ext>
            </a:extLst>
          </p:cNvPr>
          <p:cNvSpPr>
            <a:spLocks noGrp="1"/>
          </p:cNvSpPr>
          <p:nvPr>
            <p:ph type="pic" sz="quarter" idx="33"/>
          </p:nvPr>
        </p:nvSpPr>
        <p:spPr>
          <a:xfrm>
            <a:off x="-3008985" y="1710146"/>
            <a:ext cx="603504" cy="603504"/>
          </a:xfrm>
        </p:spPr>
      </p:sp>
      <p:sp>
        <p:nvSpPr>
          <p:cNvPr id="7" name="Espace réservé pour une image  6">
            <a:extLst>
              <a:ext uri="{FF2B5EF4-FFF2-40B4-BE49-F238E27FC236}">
                <a16:creationId xmlns:a16="http://schemas.microsoft.com/office/drawing/2014/main" id="{FDB284FD-3B58-918B-C4E3-CE14596C550C}"/>
              </a:ext>
            </a:extLst>
          </p:cNvPr>
          <p:cNvSpPr>
            <a:spLocks noGrp="1"/>
          </p:cNvSpPr>
          <p:nvPr>
            <p:ph type="pic" sz="quarter" idx="34"/>
          </p:nvPr>
        </p:nvSpPr>
        <p:spPr>
          <a:xfrm>
            <a:off x="-1662392" y="3040622"/>
            <a:ext cx="603504" cy="603504"/>
          </a:xfrm>
        </p:spPr>
      </p:sp>
    </p:spTree>
    <p:extLst>
      <p:ext uri="{BB962C8B-B14F-4D97-AF65-F5344CB8AC3E}">
        <p14:creationId xmlns:p14="http://schemas.microsoft.com/office/powerpoint/2010/main" val="223218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DAB1D-3010-0FDC-F634-73C5DE40435C}"/>
            </a:ext>
          </a:extLst>
        </p:cNvPr>
        <p:cNvGrpSpPr/>
        <p:nvPr/>
      </p:nvGrpSpPr>
      <p:grpSpPr>
        <a:xfrm>
          <a:off x="0" y="0"/>
          <a:ext cx="0" cy="0"/>
          <a:chOff x="0" y="0"/>
          <a:chExt cx="0" cy="0"/>
        </a:xfrm>
      </p:grpSpPr>
      <p:sp>
        <p:nvSpPr>
          <p:cNvPr id="34" name="Titre 33">
            <a:extLst>
              <a:ext uri="{FF2B5EF4-FFF2-40B4-BE49-F238E27FC236}">
                <a16:creationId xmlns:a16="http://schemas.microsoft.com/office/drawing/2014/main" id="{FADA373D-0DD5-F6D5-BB97-6EF9E9356DD7}"/>
              </a:ext>
            </a:extLst>
          </p:cNvPr>
          <p:cNvSpPr>
            <a:spLocks noGrp="1"/>
          </p:cNvSpPr>
          <p:nvPr>
            <p:ph type="title"/>
          </p:nvPr>
        </p:nvSpPr>
        <p:spPr/>
        <p:txBody>
          <a:bodyPr rtlCol="0">
            <a:normAutofit fontScale="90000"/>
          </a:bodyPr>
          <a:lstStyle/>
          <a:p>
            <a:r>
              <a:rPr lang="fr-FR" dirty="0">
                <a:ln w="19050">
                  <a:solidFill>
                    <a:srgbClr val="15C7C7"/>
                  </a:solidFill>
                </a:ln>
                <a:latin typeface="Arial"/>
                <a:cs typeface="Arial"/>
              </a:rPr>
              <a:t>Architecture de l'application</a:t>
            </a:r>
            <a:endParaRPr lang="fr-FR" dirty="0">
              <a:ln w="19050">
                <a:solidFill>
                  <a:srgbClr val="15C7C7"/>
                </a:solidFill>
              </a:ln>
            </a:endParaRPr>
          </a:p>
        </p:txBody>
      </p:sp>
      <p:sp>
        <p:nvSpPr>
          <p:cNvPr id="64" name="Espace réservé du texte 63">
            <a:extLst>
              <a:ext uri="{FF2B5EF4-FFF2-40B4-BE49-F238E27FC236}">
                <a16:creationId xmlns:a16="http://schemas.microsoft.com/office/drawing/2014/main" id="{724DF92D-BFEA-8599-4D09-DB54EBBECDE0}"/>
              </a:ext>
            </a:extLst>
          </p:cNvPr>
          <p:cNvSpPr>
            <a:spLocks noGrp="1"/>
          </p:cNvSpPr>
          <p:nvPr>
            <p:ph type="body" sz="quarter" idx="22"/>
          </p:nvPr>
        </p:nvSpPr>
        <p:spPr>
          <a:xfrm>
            <a:off x="-5158096" y="4548594"/>
            <a:ext cx="2747175" cy="365125"/>
          </a:xfrm>
        </p:spPr>
        <p:txBody>
          <a:bodyPr vert="horz" lIns="91440" tIns="45720" rIns="91440" bIns="45720" rtlCol="0" anchor="t">
            <a:normAutofit/>
          </a:bodyPr>
          <a:lstStyle/>
          <a:p>
            <a:pPr rtl="0"/>
            <a:endParaRPr lang="fr-FR" dirty="0"/>
          </a:p>
        </p:txBody>
      </p:sp>
      <p:sp>
        <p:nvSpPr>
          <p:cNvPr id="63" name="Espace réservé du texte 62">
            <a:extLst>
              <a:ext uri="{FF2B5EF4-FFF2-40B4-BE49-F238E27FC236}">
                <a16:creationId xmlns:a16="http://schemas.microsoft.com/office/drawing/2014/main" id="{F74F05C9-F8BF-83D5-B111-80A0E4E264B0}"/>
              </a:ext>
            </a:extLst>
          </p:cNvPr>
          <p:cNvSpPr>
            <a:spLocks noGrp="1"/>
          </p:cNvSpPr>
          <p:nvPr>
            <p:ph type="body" sz="quarter" idx="16"/>
          </p:nvPr>
        </p:nvSpPr>
        <p:spPr>
          <a:xfrm>
            <a:off x="-3785046" y="4537221"/>
            <a:ext cx="2289974" cy="365125"/>
          </a:xfrm>
        </p:spPr>
        <p:txBody>
          <a:bodyPr vert="horz" lIns="91440" tIns="45720" rIns="91440" bIns="45720" rtlCol="0" anchor="t">
            <a:normAutofit/>
          </a:bodyPr>
          <a:lstStyle/>
          <a:p>
            <a:pPr rtl="0"/>
            <a:endParaRPr lang="fr-FR" dirty="0"/>
          </a:p>
        </p:txBody>
      </p:sp>
      <p:sp>
        <p:nvSpPr>
          <p:cNvPr id="67" name="Espace réservé du texte 66">
            <a:extLst>
              <a:ext uri="{FF2B5EF4-FFF2-40B4-BE49-F238E27FC236}">
                <a16:creationId xmlns:a16="http://schemas.microsoft.com/office/drawing/2014/main" id="{E0585AC1-76E9-3309-4224-B0AE1C53F96E}"/>
              </a:ext>
            </a:extLst>
          </p:cNvPr>
          <p:cNvSpPr>
            <a:spLocks noGrp="1"/>
          </p:cNvSpPr>
          <p:nvPr>
            <p:ph type="body" sz="quarter" idx="25"/>
          </p:nvPr>
        </p:nvSpPr>
        <p:spPr>
          <a:xfrm>
            <a:off x="-3126658" y="4412176"/>
            <a:ext cx="2289974" cy="631752"/>
          </a:xfrm>
        </p:spPr>
        <p:txBody>
          <a:bodyPr vert="horz" lIns="91440" tIns="45720" rIns="91440" bIns="45720" rtlCol="0" anchor="t">
            <a:normAutofit/>
          </a:bodyPr>
          <a:lstStyle/>
          <a:p>
            <a:pPr rtl="0"/>
            <a:endParaRPr lang="fr-FR" dirty="0"/>
          </a:p>
        </p:txBody>
      </p:sp>
      <p:sp>
        <p:nvSpPr>
          <p:cNvPr id="43" name="Espace réservé du texte 42">
            <a:extLst>
              <a:ext uri="{FF2B5EF4-FFF2-40B4-BE49-F238E27FC236}">
                <a16:creationId xmlns:a16="http://schemas.microsoft.com/office/drawing/2014/main" id="{4DEE528B-0752-A033-69CA-7A6A45258B4F}"/>
              </a:ext>
            </a:extLst>
          </p:cNvPr>
          <p:cNvSpPr>
            <a:spLocks noGrp="1"/>
          </p:cNvSpPr>
          <p:nvPr>
            <p:ph type="body" sz="quarter" idx="18"/>
          </p:nvPr>
        </p:nvSpPr>
        <p:spPr>
          <a:xfrm>
            <a:off x="4054145" y="2245710"/>
            <a:ext cx="7282777" cy="3161179"/>
          </a:xfrm>
        </p:spPr>
        <p:txBody>
          <a:bodyPr vert="horz" lIns="91440" tIns="45720" rIns="91440" bIns="45720" rtlCol="0" anchor="t">
            <a:normAutofit fontScale="92500" lnSpcReduction="10000"/>
          </a:bodyPr>
          <a:lstStyle/>
          <a:p>
            <a:pPr>
              <a:lnSpc>
                <a:spcPct val="113999"/>
              </a:lnSpc>
            </a:pPr>
            <a:r>
              <a:rPr lang="fr-FR" dirty="0">
                <a:solidFill>
                  <a:schemeClr val="bg1">
                    <a:lumMod val="85000"/>
                  </a:schemeClr>
                </a:solidFill>
                <a:latin typeface="Book Antiqua"/>
                <a:ea typeface="Cambria"/>
                <a:cs typeface="Times New Roman"/>
              </a:rPr>
              <a:t>L’application suit une architecture en couches afin d’assurer une bonne séparation des responsabilités :</a:t>
            </a:r>
            <a:br>
              <a:rPr lang="fr-FR" dirty="0">
                <a:latin typeface="Book Antiqua"/>
                <a:ea typeface="Cambria"/>
                <a:cs typeface="Times New Roman"/>
              </a:rPr>
            </a:b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Couche Model : contient les classes métier</a:t>
            </a: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Couche DAO : gère l’accès aux données</a:t>
            </a: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Couche Service : contient la logique métier</a:t>
            </a: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Couche UI : gère l’interface graphique</a:t>
            </a: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Couche </a:t>
            </a:r>
            <a:r>
              <a:rPr lang="fr-FR" dirty="0" err="1">
                <a:solidFill>
                  <a:schemeClr val="bg1">
                    <a:lumMod val="85000"/>
                  </a:schemeClr>
                </a:solidFill>
                <a:latin typeface="Book Antiqua"/>
                <a:ea typeface="Cambria"/>
                <a:cs typeface="Times New Roman"/>
              </a:rPr>
              <a:t>Util</a:t>
            </a:r>
            <a:r>
              <a:rPr lang="fr-FR" dirty="0">
                <a:solidFill>
                  <a:schemeClr val="bg1">
                    <a:lumMod val="85000"/>
                  </a:schemeClr>
                </a:solidFill>
                <a:latin typeface="Book Antiqua"/>
                <a:ea typeface="Cambria"/>
                <a:cs typeface="Times New Roman"/>
              </a:rPr>
              <a:t> : fournit les outils techniques</a:t>
            </a:r>
            <a:br>
              <a:rPr lang="fr-FR" dirty="0">
                <a:latin typeface="Book Antiqua"/>
                <a:ea typeface="Cambria"/>
                <a:cs typeface="Times New Roman"/>
              </a:rPr>
            </a:br>
            <a:br>
              <a:rPr lang="fr-FR" dirty="0">
                <a:latin typeface="Book Antiqua"/>
                <a:ea typeface="Cambria"/>
                <a:cs typeface="Times New Roman"/>
              </a:rPr>
            </a:br>
            <a:r>
              <a:rPr lang="fr-FR" dirty="0">
                <a:solidFill>
                  <a:schemeClr val="bg1">
                    <a:lumMod val="85000"/>
                  </a:schemeClr>
                </a:solidFill>
                <a:latin typeface="Book Antiqua"/>
                <a:ea typeface="Cambria"/>
                <a:cs typeface="Times New Roman"/>
              </a:rPr>
              <a:t>- Arborescence du projet Maven :</a:t>
            </a:r>
            <a:br>
              <a:rPr lang="fr-FR" sz="1100" dirty="0">
                <a:solidFill>
                  <a:srgbClr val="000000"/>
                </a:solidFill>
                <a:latin typeface="Cambria"/>
                <a:ea typeface="Cambria"/>
                <a:cs typeface="Times New Roman"/>
              </a:rPr>
            </a:br>
            <a:endParaRPr lang="fr-FR" sz="1100" dirty="0">
              <a:solidFill>
                <a:srgbClr val="000000"/>
              </a:solidFill>
              <a:latin typeface="Cambria"/>
              <a:ea typeface="Cambria"/>
              <a:cs typeface="Times New Roman"/>
            </a:endParaRPr>
          </a:p>
          <a:p>
            <a:pPr>
              <a:lnSpc>
                <a:spcPct val="113999"/>
              </a:lnSpc>
            </a:pPr>
            <a:br>
              <a:rPr lang="en-US" dirty="0"/>
            </a:br>
            <a:endParaRPr lang="en-US" dirty="0"/>
          </a:p>
          <a:p>
            <a:pPr>
              <a:lnSpc>
                <a:spcPct val="113999"/>
              </a:lnSpc>
            </a:pPr>
            <a:br>
              <a:rPr lang="en-US" dirty="0"/>
            </a:br>
            <a:endParaRPr lang="en-US" dirty="0"/>
          </a:p>
        </p:txBody>
      </p:sp>
      <p:sp>
        <p:nvSpPr>
          <p:cNvPr id="42" name="Espace réservé du texte 41">
            <a:extLst>
              <a:ext uri="{FF2B5EF4-FFF2-40B4-BE49-F238E27FC236}">
                <a16:creationId xmlns:a16="http://schemas.microsoft.com/office/drawing/2014/main" id="{90C0705E-A6BC-2DC6-B2B5-8C786AF1B81E}"/>
              </a:ext>
            </a:extLst>
          </p:cNvPr>
          <p:cNvSpPr>
            <a:spLocks noGrp="1"/>
          </p:cNvSpPr>
          <p:nvPr>
            <p:ph type="body" sz="quarter" idx="17"/>
          </p:nvPr>
        </p:nvSpPr>
        <p:spPr>
          <a:xfrm>
            <a:off x="-4069375" y="3667352"/>
            <a:ext cx="2446951" cy="1739538"/>
          </a:xfrm>
        </p:spPr>
        <p:txBody>
          <a:bodyPr vert="horz" lIns="91440" tIns="45720" rIns="91440" bIns="45720" rtlCol="0" anchor="t">
            <a:normAutofit/>
          </a:bodyPr>
          <a:lstStyle/>
          <a:p>
            <a:pPr rtl="0"/>
            <a:endParaRPr lang="fr-FR" dirty="0"/>
          </a:p>
        </p:txBody>
      </p:sp>
      <p:sp>
        <p:nvSpPr>
          <p:cNvPr id="50" name="Espace réservé du texte 49">
            <a:extLst>
              <a:ext uri="{FF2B5EF4-FFF2-40B4-BE49-F238E27FC236}">
                <a16:creationId xmlns:a16="http://schemas.microsoft.com/office/drawing/2014/main" id="{066644D0-1431-04FC-992A-655AC022483B}"/>
              </a:ext>
            </a:extLst>
          </p:cNvPr>
          <p:cNvSpPr>
            <a:spLocks noGrp="1"/>
          </p:cNvSpPr>
          <p:nvPr>
            <p:ph type="body" sz="quarter" idx="26"/>
          </p:nvPr>
        </p:nvSpPr>
        <p:spPr>
          <a:xfrm>
            <a:off x="-3001553" y="2802993"/>
            <a:ext cx="2289974" cy="1739538"/>
          </a:xfrm>
        </p:spPr>
        <p:txBody>
          <a:bodyPr vert="horz" lIns="91440" tIns="45720" rIns="91440" bIns="45720" rtlCol="0" anchor="t">
            <a:normAutofit/>
          </a:bodyPr>
          <a:lstStyle/>
          <a:p>
            <a:pPr rtl="0"/>
            <a:endParaRPr lang="fr-FR" dirty="0"/>
          </a:p>
        </p:txBody>
      </p:sp>
      <p:sp>
        <p:nvSpPr>
          <p:cNvPr id="66" name="Espace réservé du texte 65">
            <a:extLst>
              <a:ext uri="{FF2B5EF4-FFF2-40B4-BE49-F238E27FC236}">
                <a16:creationId xmlns:a16="http://schemas.microsoft.com/office/drawing/2014/main" id="{68F9B0C9-3A37-CEF8-09E9-F53C73A5BB22}"/>
              </a:ext>
            </a:extLst>
          </p:cNvPr>
          <p:cNvSpPr>
            <a:spLocks noGrp="1"/>
          </p:cNvSpPr>
          <p:nvPr>
            <p:ph type="body" sz="quarter" idx="24"/>
          </p:nvPr>
        </p:nvSpPr>
        <p:spPr>
          <a:xfrm>
            <a:off x="-5419676" y="2754070"/>
            <a:ext cx="2289972" cy="365125"/>
          </a:xfrm>
        </p:spPr>
        <p:txBody>
          <a:bodyPr vert="horz" lIns="91440" tIns="45720" rIns="91440" bIns="45720" rtlCol="0" anchor="t">
            <a:normAutofit/>
          </a:bodyPr>
          <a:lstStyle/>
          <a:p>
            <a:pPr rtl="0"/>
            <a:endParaRPr lang="fr-FR" dirty="0"/>
          </a:p>
        </p:txBody>
      </p:sp>
      <p:sp>
        <p:nvSpPr>
          <p:cNvPr id="65" name="Espace réservé du texte 64">
            <a:extLst>
              <a:ext uri="{FF2B5EF4-FFF2-40B4-BE49-F238E27FC236}">
                <a16:creationId xmlns:a16="http://schemas.microsoft.com/office/drawing/2014/main" id="{BC40BD66-8493-5711-03B0-CC9D6FC915CD}"/>
              </a:ext>
            </a:extLst>
          </p:cNvPr>
          <p:cNvSpPr>
            <a:spLocks noGrp="1"/>
          </p:cNvSpPr>
          <p:nvPr>
            <p:ph type="body" sz="quarter" idx="23"/>
          </p:nvPr>
        </p:nvSpPr>
        <p:spPr>
          <a:xfrm>
            <a:off x="-4649405" y="3346652"/>
            <a:ext cx="2289974" cy="645139"/>
          </a:xfrm>
        </p:spPr>
        <p:txBody>
          <a:bodyPr vert="horz" lIns="91440" tIns="45720" rIns="91440" bIns="45720" rtlCol="0" anchor="t">
            <a:normAutofit/>
          </a:bodyPr>
          <a:lstStyle/>
          <a:p>
            <a:pPr rtl="0"/>
            <a:endParaRPr lang="fr-FR" dirty="0"/>
          </a:p>
        </p:txBody>
      </p:sp>
      <p:sp>
        <p:nvSpPr>
          <p:cNvPr id="45" name="Espace réservé du texte 44">
            <a:extLst>
              <a:ext uri="{FF2B5EF4-FFF2-40B4-BE49-F238E27FC236}">
                <a16:creationId xmlns:a16="http://schemas.microsoft.com/office/drawing/2014/main" id="{49E66851-7B2F-66B9-BC07-81D8D6D18C1E}"/>
              </a:ext>
            </a:extLst>
          </p:cNvPr>
          <p:cNvSpPr>
            <a:spLocks noGrp="1"/>
          </p:cNvSpPr>
          <p:nvPr>
            <p:ph type="body" sz="quarter" idx="20"/>
          </p:nvPr>
        </p:nvSpPr>
        <p:spPr>
          <a:xfrm>
            <a:off x="-3918421" y="3257030"/>
            <a:ext cx="2289972" cy="1457161"/>
          </a:xfrm>
        </p:spPr>
        <p:txBody>
          <a:bodyPr vert="horz" lIns="91440" tIns="45720" rIns="91440" bIns="45720" rtlCol="0" anchor="t">
            <a:normAutofit/>
          </a:bodyPr>
          <a:lstStyle/>
          <a:p>
            <a:pPr rtl="0"/>
            <a:endParaRPr lang="fr-FR" dirty="0"/>
          </a:p>
        </p:txBody>
      </p:sp>
      <p:sp>
        <p:nvSpPr>
          <p:cNvPr id="44" name="Espace réservé du texte 43">
            <a:extLst>
              <a:ext uri="{FF2B5EF4-FFF2-40B4-BE49-F238E27FC236}">
                <a16:creationId xmlns:a16="http://schemas.microsoft.com/office/drawing/2014/main" id="{D44D10C0-B18B-4BB3-5739-297A837D19BA}"/>
              </a:ext>
            </a:extLst>
          </p:cNvPr>
          <p:cNvSpPr>
            <a:spLocks noGrp="1"/>
          </p:cNvSpPr>
          <p:nvPr>
            <p:ph type="body" sz="quarter" idx="19"/>
          </p:nvPr>
        </p:nvSpPr>
        <p:spPr>
          <a:xfrm>
            <a:off x="-4274091" y="3442321"/>
            <a:ext cx="2289974" cy="1463249"/>
          </a:xfrm>
        </p:spPr>
        <p:txBody>
          <a:bodyPr vert="horz" lIns="91440" tIns="45720" rIns="91440" bIns="45720" rtlCol="0" anchor="t">
            <a:normAutofit/>
          </a:bodyPr>
          <a:lstStyle/>
          <a:p>
            <a:pPr rtl="0"/>
            <a:endParaRPr lang="fr-FR" dirty="0"/>
          </a:p>
        </p:txBody>
      </p:sp>
      <p:sp>
        <p:nvSpPr>
          <p:cNvPr id="4" name="Espace réservé du pied de page 3">
            <a:extLst>
              <a:ext uri="{FF2B5EF4-FFF2-40B4-BE49-F238E27FC236}">
                <a16:creationId xmlns:a16="http://schemas.microsoft.com/office/drawing/2014/main" id="{F5F9E046-A382-703A-B935-DDC8AC3F4EFF}"/>
              </a:ext>
            </a:extLst>
          </p:cNvPr>
          <p:cNvSpPr>
            <a:spLocks noGrp="1"/>
          </p:cNvSpPr>
          <p:nvPr>
            <p:ph type="ftr" sz="quarter" idx="11"/>
          </p:nvPr>
        </p:nvSpPr>
        <p:spPr>
          <a:xfrm>
            <a:off x="4834719" y="6538320"/>
            <a:ext cx="4114800" cy="365125"/>
          </a:xfrm>
        </p:spPr>
        <p:txBody>
          <a:bodyPr rtlCol="0"/>
          <a:lstStyle/>
          <a:p>
            <a:r>
              <a:rPr lang="fr-FR" dirty="0">
                <a:latin typeface="Posterama"/>
                <a:cs typeface="Posterama"/>
              </a:rPr>
              <a:t>GESTION DE </a:t>
            </a:r>
            <a:r>
              <a:rPr lang="fr-FR" dirty="0" err="1">
                <a:latin typeface="Posterama"/>
                <a:cs typeface="Posterama"/>
              </a:rPr>
              <a:t>BIBLIOTHèque</a:t>
            </a:r>
            <a:r>
              <a:rPr lang="fr-FR" dirty="0">
                <a:latin typeface="Posterama"/>
                <a:cs typeface="Posterama"/>
              </a:rPr>
              <a:t>  universitaire</a:t>
            </a:r>
          </a:p>
          <a:p>
            <a:endParaRPr lang="fr-FR" dirty="0"/>
          </a:p>
        </p:txBody>
      </p:sp>
      <p:sp>
        <p:nvSpPr>
          <p:cNvPr id="5" name="Espace réservé du numéro de diapositive 4">
            <a:extLst>
              <a:ext uri="{FF2B5EF4-FFF2-40B4-BE49-F238E27FC236}">
                <a16:creationId xmlns:a16="http://schemas.microsoft.com/office/drawing/2014/main" id="{FCFB502D-9349-31C3-2774-90EAFBDB126D}"/>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12</a:t>
            </a:fld>
            <a:endParaRPr lang="fr-FR"/>
          </a:p>
        </p:txBody>
      </p:sp>
      <p:pic>
        <p:nvPicPr>
          <p:cNvPr id="15" name="Espace réservé pour une image  14" descr="Une image contenant texte, capture d’écran, Police, nombre&#10;&#10;Le contenu généré par l’IA peut être incorrect.">
            <a:extLst>
              <a:ext uri="{FF2B5EF4-FFF2-40B4-BE49-F238E27FC236}">
                <a16:creationId xmlns:a16="http://schemas.microsoft.com/office/drawing/2014/main" id="{BAD9D4FA-BC61-EEE6-A948-E01DCD735381}"/>
              </a:ext>
            </a:extLst>
          </p:cNvPr>
          <p:cNvPicPr>
            <a:picLocks noGrp="1" noChangeAspect="1"/>
          </p:cNvPicPr>
          <p:nvPr>
            <p:ph type="pic" sz="quarter" idx="13"/>
          </p:nvPr>
        </p:nvPicPr>
        <p:blipFill>
          <a:blip r:embed="rId3"/>
          <a:srcRect t="6980" b="6980"/>
          <a:stretch/>
        </p:blipFill>
        <p:spPr>
          <a:xfrm flipH="1">
            <a:off x="-5807511" y="2718875"/>
            <a:ext cx="3081914" cy="5388772"/>
          </a:xfrm>
          <a:prstGeom prst="rect">
            <a:avLst/>
          </a:prstGeom>
        </p:spPr>
      </p:pic>
      <p:pic>
        <p:nvPicPr>
          <p:cNvPr id="16" name="Image 15" descr="Une image contenant texte, capture d’écran, Police, nombre&#10;&#10;Le contenu généré par l’IA peut être incorrect.">
            <a:extLst>
              <a:ext uri="{FF2B5EF4-FFF2-40B4-BE49-F238E27FC236}">
                <a16:creationId xmlns:a16="http://schemas.microsoft.com/office/drawing/2014/main" id="{DBA586A4-884B-85C8-DF85-EBBB00F5F1FC}"/>
              </a:ext>
            </a:extLst>
          </p:cNvPr>
          <p:cNvPicPr>
            <a:picLocks noChangeAspect="1"/>
          </p:cNvPicPr>
          <p:nvPr/>
        </p:nvPicPr>
        <p:blipFill>
          <a:blip r:embed="rId3"/>
          <a:stretch>
            <a:fillRect/>
          </a:stretch>
        </p:blipFill>
        <p:spPr>
          <a:xfrm>
            <a:off x="-4914" y="0"/>
            <a:ext cx="3922186" cy="6858000"/>
          </a:xfrm>
          <a:prstGeom prst="rect">
            <a:avLst/>
          </a:prstGeom>
        </p:spPr>
      </p:pic>
    </p:spTree>
    <p:extLst>
      <p:ext uri="{BB962C8B-B14F-4D97-AF65-F5344CB8AC3E}">
        <p14:creationId xmlns:p14="http://schemas.microsoft.com/office/powerpoint/2010/main" val="222903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4D6C-475A-0510-7FA6-96D15ADD8DDB}"/>
            </a:ext>
          </a:extLst>
        </p:cNvPr>
        <p:cNvGrpSpPr/>
        <p:nvPr/>
      </p:nvGrpSpPr>
      <p:grpSpPr>
        <a:xfrm>
          <a:off x="0" y="0"/>
          <a:ext cx="0" cy="0"/>
          <a:chOff x="0" y="0"/>
          <a:chExt cx="0" cy="0"/>
        </a:xfrm>
      </p:grpSpPr>
      <p:sp>
        <p:nvSpPr>
          <p:cNvPr id="34" name="Titre 33">
            <a:extLst>
              <a:ext uri="{FF2B5EF4-FFF2-40B4-BE49-F238E27FC236}">
                <a16:creationId xmlns:a16="http://schemas.microsoft.com/office/drawing/2014/main" id="{C298DF52-4ECB-399B-3321-B31BB84EDB6C}"/>
              </a:ext>
            </a:extLst>
          </p:cNvPr>
          <p:cNvSpPr>
            <a:spLocks noGrp="1"/>
          </p:cNvSpPr>
          <p:nvPr>
            <p:ph type="title"/>
          </p:nvPr>
        </p:nvSpPr>
        <p:spPr>
          <a:xfrm>
            <a:off x="3896183" y="1245760"/>
            <a:ext cx="7288284" cy="469490"/>
          </a:xfrm>
        </p:spPr>
        <p:txBody>
          <a:bodyPr rtlCol="0">
            <a:normAutofit fontScale="90000"/>
          </a:bodyPr>
          <a:lstStyle/>
          <a:p>
            <a:r>
              <a:rPr lang="fr-FR" b="0" dirty="0">
                <a:ln w="19050">
                  <a:solidFill>
                    <a:srgbClr val="15C7C7"/>
                  </a:solidFill>
                </a:ln>
                <a:latin typeface="Arial"/>
                <a:cs typeface="Arial"/>
              </a:rPr>
              <a:t> Implémentation Java</a:t>
            </a:r>
            <a:endParaRPr lang="fr-FR" dirty="0">
              <a:latin typeface="Arial"/>
              <a:cs typeface="Arial"/>
            </a:endParaRPr>
          </a:p>
          <a:p>
            <a:r>
              <a:rPr lang="fr-FR" b="0" dirty="0">
                <a:ln w="19050">
                  <a:solidFill>
                    <a:srgbClr val="15C7C7"/>
                  </a:solidFill>
                </a:ln>
                <a:latin typeface="Arial"/>
                <a:cs typeface="Arial"/>
              </a:rPr>
              <a:t>-</a:t>
            </a:r>
            <a:r>
              <a:rPr lang="fr-FR" sz="1200" b="0" dirty="0">
                <a:ln w="19050">
                  <a:solidFill>
                    <a:srgbClr val="15C7C7"/>
                  </a:solidFill>
                </a:ln>
                <a:latin typeface="Arial"/>
                <a:cs typeface="Arial"/>
              </a:rPr>
              <a:t> Couche Model</a:t>
            </a: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r>
              <a:rPr lang="fr-FR" sz="1200" b="0" dirty="0">
                <a:ln w="19050">
                  <a:solidFill>
                    <a:srgbClr val="15C7C7"/>
                  </a:solidFill>
                </a:ln>
                <a:latin typeface="Arial"/>
                <a:cs typeface="Arial"/>
              </a:rPr>
              <a:t>- Couche DAO</a:t>
            </a: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br>
              <a:rPr lang="fr-FR" sz="1200" b="0" dirty="0">
                <a:ln w="19050">
                  <a:solidFill>
                    <a:srgbClr val="15C7C7"/>
                  </a:solidFill>
                </a:ln>
                <a:latin typeface="Arial"/>
                <a:cs typeface="Arial"/>
              </a:rPr>
            </a:br>
            <a:r>
              <a:rPr lang="fr-FR" sz="1200" b="0" dirty="0">
                <a:ln w="19050">
                  <a:solidFill>
                    <a:srgbClr val="15C7C7"/>
                  </a:solidFill>
                </a:ln>
                <a:latin typeface="Arial"/>
                <a:cs typeface="Arial"/>
              </a:rPr>
              <a:t>- Couche Service</a:t>
            </a:r>
          </a:p>
        </p:txBody>
      </p:sp>
      <p:pic>
        <p:nvPicPr>
          <p:cNvPr id="52" name="Espace réservé d’image 51" descr="Une image contenant Toile d’araignée, toile, araignée&#10;&#10;Le contenu généré par l’IA peut être incorrect.">
            <a:extLst>
              <a:ext uri="{FF2B5EF4-FFF2-40B4-BE49-F238E27FC236}">
                <a16:creationId xmlns:a16="http://schemas.microsoft.com/office/drawing/2014/main" id="{1EAC1930-5FBF-47FA-A5B0-B096646DD837}"/>
              </a:ext>
            </a:extLst>
          </p:cNvPr>
          <p:cNvPicPr>
            <a:picLocks noGrp="1" noChangeAspect="1"/>
          </p:cNvPicPr>
          <p:nvPr>
            <p:ph type="pic" sz="quarter" idx="13"/>
          </p:nvPr>
        </p:nvPicPr>
        <p:blipFill rotWithShape="1">
          <a:blip r:embed="rId3"/>
          <a:srcRect/>
          <a:stretch/>
        </p:blipFill>
        <p:spPr>
          <a:xfrm flipH="1">
            <a:off x="2593" y="13419"/>
            <a:ext cx="3337378" cy="6844532"/>
          </a:xfrm>
        </p:spPr>
      </p:pic>
      <p:sp>
        <p:nvSpPr>
          <p:cNvPr id="64" name="Espace réservé du texte 63">
            <a:extLst>
              <a:ext uri="{FF2B5EF4-FFF2-40B4-BE49-F238E27FC236}">
                <a16:creationId xmlns:a16="http://schemas.microsoft.com/office/drawing/2014/main" id="{9133475D-1A1E-9079-33D7-9F6EFF4C6BFA}"/>
              </a:ext>
            </a:extLst>
          </p:cNvPr>
          <p:cNvSpPr>
            <a:spLocks noGrp="1"/>
          </p:cNvSpPr>
          <p:nvPr>
            <p:ph type="body" sz="quarter" idx="22"/>
          </p:nvPr>
        </p:nvSpPr>
        <p:spPr>
          <a:xfrm>
            <a:off x="-5158096" y="4548594"/>
            <a:ext cx="2747175" cy="365125"/>
          </a:xfrm>
        </p:spPr>
        <p:txBody>
          <a:bodyPr vert="horz" lIns="91440" tIns="45720" rIns="91440" bIns="45720" rtlCol="0" anchor="t">
            <a:normAutofit/>
          </a:bodyPr>
          <a:lstStyle/>
          <a:p>
            <a:pPr rtl="0"/>
            <a:endParaRPr lang="fr-FR" dirty="0"/>
          </a:p>
        </p:txBody>
      </p:sp>
      <p:sp>
        <p:nvSpPr>
          <p:cNvPr id="63" name="Espace réservé du texte 62">
            <a:extLst>
              <a:ext uri="{FF2B5EF4-FFF2-40B4-BE49-F238E27FC236}">
                <a16:creationId xmlns:a16="http://schemas.microsoft.com/office/drawing/2014/main" id="{DA128C3C-2212-A49C-1702-F44FB1E45153}"/>
              </a:ext>
            </a:extLst>
          </p:cNvPr>
          <p:cNvSpPr>
            <a:spLocks noGrp="1"/>
          </p:cNvSpPr>
          <p:nvPr>
            <p:ph type="body" sz="quarter" idx="16"/>
          </p:nvPr>
        </p:nvSpPr>
        <p:spPr>
          <a:xfrm>
            <a:off x="-3785046" y="4537221"/>
            <a:ext cx="2289974" cy="365125"/>
          </a:xfrm>
        </p:spPr>
        <p:txBody>
          <a:bodyPr vert="horz" lIns="91440" tIns="45720" rIns="91440" bIns="45720" rtlCol="0" anchor="t">
            <a:normAutofit/>
          </a:bodyPr>
          <a:lstStyle/>
          <a:p>
            <a:pPr rtl="0"/>
            <a:endParaRPr lang="fr-FR" dirty="0"/>
          </a:p>
        </p:txBody>
      </p:sp>
      <p:sp>
        <p:nvSpPr>
          <p:cNvPr id="67" name="Espace réservé du texte 66">
            <a:extLst>
              <a:ext uri="{FF2B5EF4-FFF2-40B4-BE49-F238E27FC236}">
                <a16:creationId xmlns:a16="http://schemas.microsoft.com/office/drawing/2014/main" id="{7C3A1015-2753-0B5A-B540-AA2020B6C782}"/>
              </a:ext>
            </a:extLst>
          </p:cNvPr>
          <p:cNvSpPr>
            <a:spLocks noGrp="1"/>
          </p:cNvSpPr>
          <p:nvPr>
            <p:ph type="body" sz="quarter" idx="25"/>
          </p:nvPr>
        </p:nvSpPr>
        <p:spPr>
          <a:xfrm>
            <a:off x="-3126658" y="4412176"/>
            <a:ext cx="2289974" cy="631752"/>
          </a:xfrm>
        </p:spPr>
        <p:txBody>
          <a:bodyPr vert="horz" lIns="91440" tIns="45720" rIns="91440" bIns="45720" rtlCol="0" anchor="t">
            <a:normAutofit/>
          </a:bodyPr>
          <a:lstStyle/>
          <a:p>
            <a:pPr rtl="0"/>
            <a:endParaRPr lang="fr-FR" dirty="0"/>
          </a:p>
        </p:txBody>
      </p:sp>
      <p:sp>
        <p:nvSpPr>
          <p:cNvPr id="43" name="Espace réservé du texte 42">
            <a:extLst>
              <a:ext uri="{FF2B5EF4-FFF2-40B4-BE49-F238E27FC236}">
                <a16:creationId xmlns:a16="http://schemas.microsoft.com/office/drawing/2014/main" id="{53AB23A7-9F3C-1A13-A985-8C358F481EEF}"/>
              </a:ext>
            </a:extLst>
          </p:cNvPr>
          <p:cNvSpPr>
            <a:spLocks noGrp="1"/>
          </p:cNvSpPr>
          <p:nvPr>
            <p:ph type="body" sz="quarter" idx="18"/>
          </p:nvPr>
        </p:nvSpPr>
        <p:spPr>
          <a:xfrm>
            <a:off x="4042772" y="2245710"/>
            <a:ext cx="6759613" cy="2774493"/>
          </a:xfrm>
        </p:spPr>
        <p:txBody>
          <a:bodyPr vert="horz" lIns="91440" tIns="45720" rIns="91440" bIns="45720" rtlCol="0" anchor="t">
            <a:normAutofit/>
          </a:bodyPr>
          <a:lstStyle/>
          <a:p>
            <a:pPr>
              <a:lnSpc>
                <a:spcPct val="113999"/>
              </a:lnSpc>
            </a:pPr>
            <a:r>
              <a:rPr lang="fr-FR" sz="1100" dirty="0">
                <a:ea typeface="+mn-lt"/>
                <a:cs typeface="+mn-lt"/>
              </a:rPr>
              <a:t>La couche Model contient les classes représentant les entités du système ainsi que les attributs .</a:t>
            </a:r>
            <a:endParaRPr lang="fr-FR" dirty="0"/>
          </a:p>
          <a:p>
            <a:pPr>
              <a:lnSpc>
                <a:spcPct val="113999"/>
              </a:lnSpc>
            </a:pPr>
            <a:r>
              <a:rPr lang="fr-FR" sz="1100" dirty="0">
                <a:ea typeface="+mn-lt"/>
                <a:cs typeface="+mn-lt"/>
              </a:rPr>
              <a:t>Exemples :</a:t>
            </a:r>
            <a:endParaRPr lang="fr-FR" dirty="0"/>
          </a:p>
          <a:p>
            <a:pPr>
              <a:lnSpc>
                <a:spcPct val="113999"/>
              </a:lnSpc>
            </a:pPr>
            <a:r>
              <a:rPr lang="fr-FR" sz="1100" dirty="0">
                <a:ea typeface="+mn-lt"/>
                <a:cs typeface="+mn-lt"/>
              </a:rPr>
              <a:t>- Livre : ISBN, titre, auteur, nombre d’exemplaires</a:t>
            </a:r>
            <a:endParaRPr lang="fr-FR" dirty="0"/>
          </a:p>
          <a:p>
            <a:pPr>
              <a:lnSpc>
                <a:spcPct val="113999"/>
              </a:lnSpc>
            </a:pPr>
            <a:r>
              <a:rPr lang="fr-FR" sz="1100" dirty="0">
                <a:ea typeface="+mn-lt"/>
                <a:cs typeface="+mn-lt"/>
              </a:rPr>
              <a:t>- Utilisateur : login, mot de passe, rôle</a:t>
            </a:r>
            <a:endParaRPr lang="fr-FR" dirty="0"/>
          </a:p>
          <a:p>
            <a:pPr>
              <a:lnSpc>
                <a:spcPct val="113999"/>
              </a:lnSpc>
            </a:pPr>
            <a:r>
              <a:rPr lang="fr-FR" sz="1100" dirty="0">
                <a:latin typeface="Cambria"/>
                <a:ea typeface="Cambria"/>
                <a:cs typeface="Times New Roman"/>
              </a:rPr>
              <a:t>Pour les classes présentes dans cette couche sont : </a:t>
            </a:r>
            <a:endParaRPr lang="en-US" dirty="0">
              <a:latin typeface="Bierstadt"/>
              <a:ea typeface="Cambria"/>
              <a:cs typeface="Times New Roman"/>
            </a:endParaRPr>
          </a:p>
          <a:p>
            <a:pPr>
              <a:lnSpc>
                <a:spcPct val="113999"/>
              </a:lnSpc>
            </a:pPr>
            <a:r>
              <a:rPr lang="fr-FR" sz="1100" dirty="0">
                <a:latin typeface="Cambria"/>
                <a:ea typeface="Cambria"/>
                <a:cs typeface="Times New Roman"/>
              </a:rPr>
              <a:t> </a:t>
            </a:r>
            <a:r>
              <a:rPr lang="fr-FR" sz="1100" dirty="0">
                <a:ea typeface="+mn-lt"/>
                <a:cs typeface="+mn-lt"/>
              </a:rPr>
              <a:t>- Classe Livre.java </a:t>
            </a:r>
            <a:endParaRPr lang="en-US">
              <a:ea typeface="+mn-lt"/>
              <a:cs typeface="+mn-lt"/>
            </a:endParaRPr>
          </a:p>
          <a:p>
            <a:pPr>
              <a:lnSpc>
                <a:spcPct val="113999"/>
              </a:lnSpc>
            </a:pPr>
            <a:r>
              <a:rPr lang="en-US" sz="1200" dirty="0">
                <a:ea typeface="+mn-lt"/>
                <a:cs typeface="+mn-lt"/>
              </a:rPr>
              <a:t>- Classe Utilisateur.java</a:t>
            </a:r>
          </a:p>
          <a:p>
            <a:pPr>
              <a:lnSpc>
                <a:spcPct val="113999"/>
              </a:lnSpc>
            </a:pPr>
            <a:endParaRPr lang="en-US" sz="1200" dirty="0"/>
          </a:p>
          <a:p>
            <a:pPr>
              <a:lnSpc>
                <a:spcPct val="113999"/>
              </a:lnSpc>
            </a:pPr>
            <a:br>
              <a:rPr lang="en-US" dirty="0"/>
            </a:br>
            <a:endParaRPr lang="en-US" dirty="0"/>
          </a:p>
          <a:p>
            <a:pPr>
              <a:lnSpc>
                <a:spcPct val="113999"/>
              </a:lnSpc>
            </a:pPr>
            <a:br>
              <a:rPr lang="en-US" dirty="0"/>
            </a:br>
            <a:endParaRPr lang="en-US" dirty="0"/>
          </a:p>
        </p:txBody>
      </p:sp>
      <p:sp>
        <p:nvSpPr>
          <p:cNvPr id="42" name="Espace réservé du texte 41">
            <a:extLst>
              <a:ext uri="{FF2B5EF4-FFF2-40B4-BE49-F238E27FC236}">
                <a16:creationId xmlns:a16="http://schemas.microsoft.com/office/drawing/2014/main" id="{D06C1FD3-E52A-1B79-E662-4E0D68FC4221}"/>
              </a:ext>
            </a:extLst>
          </p:cNvPr>
          <p:cNvSpPr>
            <a:spLocks noGrp="1"/>
          </p:cNvSpPr>
          <p:nvPr>
            <p:ph type="body" sz="quarter" idx="17"/>
          </p:nvPr>
        </p:nvSpPr>
        <p:spPr>
          <a:xfrm>
            <a:off x="-4069375" y="3667352"/>
            <a:ext cx="2446951" cy="1739538"/>
          </a:xfrm>
        </p:spPr>
        <p:txBody>
          <a:bodyPr vert="horz" lIns="91440" tIns="45720" rIns="91440" bIns="45720" rtlCol="0" anchor="t">
            <a:normAutofit/>
          </a:bodyPr>
          <a:lstStyle/>
          <a:p>
            <a:pPr rtl="0"/>
            <a:endParaRPr lang="fr-FR" dirty="0"/>
          </a:p>
        </p:txBody>
      </p:sp>
      <p:sp>
        <p:nvSpPr>
          <p:cNvPr id="50" name="Espace réservé du texte 49">
            <a:extLst>
              <a:ext uri="{FF2B5EF4-FFF2-40B4-BE49-F238E27FC236}">
                <a16:creationId xmlns:a16="http://schemas.microsoft.com/office/drawing/2014/main" id="{D95E9D09-11E8-AE7D-0C4E-3FDF736C4C16}"/>
              </a:ext>
            </a:extLst>
          </p:cNvPr>
          <p:cNvSpPr>
            <a:spLocks noGrp="1"/>
          </p:cNvSpPr>
          <p:nvPr>
            <p:ph type="body" sz="quarter" idx="26"/>
          </p:nvPr>
        </p:nvSpPr>
        <p:spPr>
          <a:xfrm>
            <a:off x="-3001553" y="2802993"/>
            <a:ext cx="2289974" cy="1739538"/>
          </a:xfrm>
        </p:spPr>
        <p:txBody>
          <a:bodyPr vert="horz" lIns="91440" tIns="45720" rIns="91440" bIns="45720" rtlCol="0" anchor="t">
            <a:normAutofit/>
          </a:bodyPr>
          <a:lstStyle/>
          <a:p>
            <a:pPr rtl="0"/>
            <a:endParaRPr lang="fr-FR" dirty="0"/>
          </a:p>
        </p:txBody>
      </p:sp>
      <p:sp>
        <p:nvSpPr>
          <p:cNvPr id="66" name="Espace réservé du texte 65">
            <a:extLst>
              <a:ext uri="{FF2B5EF4-FFF2-40B4-BE49-F238E27FC236}">
                <a16:creationId xmlns:a16="http://schemas.microsoft.com/office/drawing/2014/main" id="{90D51D40-EFBE-97F1-DEAD-5F06F881D0FE}"/>
              </a:ext>
            </a:extLst>
          </p:cNvPr>
          <p:cNvSpPr>
            <a:spLocks noGrp="1"/>
          </p:cNvSpPr>
          <p:nvPr>
            <p:ph type="body" sz="quarter" idx="24"/>
          </p:nvPr>
        </p:nvSpPr>
        <p:spPr>
          <a:xfrm>
            <a:off x="-5419676" y="2754070"/>
            <a:ext cx="2289972" cy="365125"/>
          </a:xfrm>
        </p:spPr>
        <p:txBody>
          <a:bodyPr vert="horz" lIns="91440" tIns="45720" rIns="91440" bIns="45720" rtlCol="0" anchor="t">
            <a:normAutofit/>
          </a:bodyPr>
          <a:lstStyle/>
          <a:p>
            <a:pPr rtl="0"/>
            <a:endParaRPr lang="fr-FR" dirty="0"/>
          </a:p>
        </p:txBody>
      </p:sp>
      <p:sp>
        <p:nvSpPr>
          <p:cNvPr id="65" name="Espace réservé du texte 64">
            <a:extLst>
              <a:ext uri="{FF2B5EF4-FFF2-40B4-BE49-F238E27FC236}">
                <a16:creationId xmlns:a16="http://schemas.microsoft.com/office/drawing/2014/main" id="{4071CC05-ED0D-6800-1911-079C085686ED}"/>
              </a:ext>
            </a:extLst>
          </p:cNvPr>
          <p:cNvSpPr>
            <a:spLocks noGrp="1"/>
          </p:cNvSpPr>
          <p:nvPr>
            <p:ph type="body" sz="quarter" idx="23"/>
          </p:nvPr>
        </p:nvSpPr>
        <p:spPr>
          <a:xfrm>
            <a:off x="-4649405" y="3346652"/>
            <a:ext cx="2289974" cy="645139"/>
          </a:xfrm>
        </p:spPr>
        <p:txBody>
          <a:bodyPr vert="horz" lIns="91440" tIns="45720" rIns="91440" bIns="45720" rtlCol="0" anchor="t">
            <a:normAutofit/>
          </a:bodyPr>
          <a:lstStyle/>
          <a:p>
            <a:pPr rtl="0"/>
            <a:endParaRPr lang="fr-FR" dirty="0"/>
          </a:p>
        </p:txBody>
      </p:sp>
      <p:sp>
        <p:nvSpPr>
          <p:cNvPr id="45" name="Espace réservé du texte 44">
            <a:extLst>
              <a:ext uri="{FF2B5EF4-FFF2-40B4-BE49-F238E27FC236}">
                <a16:creationId xmlns:a16="http://schemas.microsoft.com/office/drawing/2014/main" id="{69E86856-513A-8644-C9A8-B457D18F7FF4}"/>
              </a:ext>
            </a:extLst>
          </p:cNvPr>
          <p:cNvSpPr>
            <a:spLocks noGrp="1"/>
          </p:cNvSpPr>
          <p:nvPr>
            <p:ph type="body" sz="quarter" idx="20"/>
          </p:nvPr>
        </p:nvSpPr>
        <p:spPr>
          <a:xfrm>
            <a:off x="-3918421" y="3257030"/>
            <a:ext cx="2289972" cy="1457161"/>
          </a:xfrm>
        </p:spPr>
        <p:txBody>
          <a:bodyPr vert="horz" lIns="91440" tIns="45720" rIns="91440" bIns="45720" rtlCol="0" anchor="t">
            <a:normAutofit/>
          </a:bodyPr>
          <a:lstStyle/>
          <a:p>
            <a:pPr rtl="0"/>
            <a:endParaRPr lang="fr-FR" dirty="0"/>
          </a:p>
        </p:txBody>
      </p:sp>
      <p:sp>
        <p:nvSpPr>
          <p:cNvPr id="44" name="Espace réservé du texte 43">
            <a:extLst>
              <a:ext uri="{FF2B5EF4-FFF2-40B4-BE49-F238E27FC236}">
                <a16:creationId xmlns:a16="http://schemas.microsoft.com/office/drawing/2014/main" id="{59A7701F-5D86-A905-2246-C9530DCE9556}"/>
              </a:ext>
            </a:extLst>
          </p:cNvPr>
          <p:cNvSpPr>
            <a:spLocks noGrp="1"/>
          </p:cNvSpPr>
          <p:nvPr>
            <p:ph type="body" sz="quarter" idx="19"/>
          </p:nvPr>
        </p:nvSpPr>
        <p:spPr>
          <a:xfrm>
            <a:off x="-4274091" y="3442321"/>
            <a:ext cx="2289974" cy="1463249"/>
          </a:xfrm>
        </p:spPr>
        <p:txBody>
          <a:bodyPr vert="horz" lIns="91440" tIns="45720" rIns="91440" bIns="45720" rtlCol="0" anchor="t">
            <a:normAutofit/>
          </a:bodyPr>
          <a:lstStyle/>
          <a:p>
            <a:pPr rtl="0"/>
            <a:endParaRPr lang="fr-FR" dirty="0"/>
          </a:p>
        </p:txBody>
      </p:sp>
      <p:sp>
        <p:nvSpPr>
          <p:cNvPr id="4" name="Espace réservé du pied de page 3">
            <a:extLst>
              <a:ext uri="{FF2B5EF4-FFF2-40B4-BE49-F238E27FC236}">
                <a16:creationId xmlns:a16="http://schemas.microsoft.com/office/drawing/2014/main" id="{0342EB18-06DF-C333-2E74-1F179BABCA7D}"/>
              </a:ext>
            </a:extLst>
          </p:cNvPr>
          <p:cNvSpPr>
            <a:spLocks noGrp="1"/>
          </p:cNvSpPr>
          <p:nvPr>
            <p:ph type="ftr" sz="quarter" idx="11"/>
          </p:nvPr>
        </p:nvSpPr>
        <p:spPr>
          <a:xfrm>
            <a:off x="4834719" y="6538320"/>
            <a:ext cx="4114800" cy="365125"/>
          </a:xfrm>
        </p:spPr>
        <p:txBody>
          <a:bodyPr rtlCol="0"/>
          <a:lstStyle/>
          <a:p>
            <a:r>
              <a:rPr lang="fr-FR" dirty="0">
                <a:latin typeface="Posterama"/>
                <a:cs typeface="Posterama"/>
              </a:rPr>
              <a:t>GESTION DE </a:t>
            </a:r>
            <a:r>
              <a:rPr lang="fr-FR" dirty="0" err="1">
                <a:latin typeface="Posterama"/>
                <a:cs typeface="Posterama"/>
              </a:rPr>
              <a:t>BIBLIOTHèque</a:t>
            </a:r>
            <a:r>
              <a:rPr lang="fr-FR" dirty="0">
                <a:latin typeface="Posterama"/>
                <a:cs typeface="Posterama"/>
              </a:rPr>
              <a:t>  universitaire</a:t>
            </a:r>
          </a:p>
          <a:p>
            <a:endParaRPr lang="fr-FR" dirty="0"/>
          </a:p>
        </p:txBody>
      </p:sp>
      <p:sp>
        <p:nvSpPr>
          <p:cNvPr id="5" name="Espace réservé du numéro de diapositive 4">
            <a:extLst>
              <a:ext uri="{FF2B5EF4-FFF2-40B4-BE49-F238E27FC236}">
                <a16:creationId xmlns:a16="http://schemas.microsoft.com/office/drawing/2014/main" id="{66DDCD12-D948-4D99-78A1-626B1DF4060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13</a:t>
            </a:fld>
            <a:endParaRPr lang="fr-FR"/>
          </a:p>
        </p:txBody>
      </p:sp>
      <p:sp>
        <p:nvSpPr>
          <p:cNvPr id="2" name="ZoneTexte 1">
            <a:extLst>
              <a:ext uri="{FF2B5EF4-FFF2-40B4-BE49-F238E27FC236}">
                <a16:creationId xmlns:a16="http://schemas.microsoft.com/office/drawing/2014/main" id="{162DF56A-413D-1587-AC27-C4F2015370F3}"/>
              </a:ext>
            </a:extLst>
          </p:cNvPr>
          <p:cNvSpPr txBox="1"/>
          <p:nvPr/>
        </p:nvSpPr>
        <p:spPr>
          <a:xfrm>
            <a:off x="4041405" y="4069225"/>
            <a:ext cx="57549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solidFill>
                  <a:schemeClr val="bg1"/>
                </a:solidFill>
                <a:ea typeface="+mn-lt"/>
                <a:cs typeface="+mn-lt"/>
              </a:rPr>
              <a:t>La couche DAO est responsable de la communication avec la base de données.</a:t>
            </a:r>
            <a:endParaRPr lang="fr-FR" sz="1200" dirty="0">
              <a:solidFill>
                <a:schemeClr val="bg1"/>
              </a:solidFill>
            </a:endParaRPr>
          </a:p>
          <a:p>
            <a:r>
              <a:rPr lang="fr-FR" sz="1200" dirty="0">
                <a:solidFill>
                  <a:schemeClr val="bg1"/>
                </a:solidFill>
                <a:ea typeface="+mn-lt"/>
                <a:cs typeface="+mn-lt"/>
              </a:rPr>
              <a:t>Elle permet d’effectuer les opérations CRUD.</a:t>
            </a:r>
            <a:endParaRPr lang="fr-FR" sz="1200" dirty="0">
              <a:solidFill>
                <a:schemeClr val="bg1"/>
              </a:solidFill>
            </a:endParaRPr>
          </a:p>
          <a:p>
            <a:endParaRPr lang="fr-FR" sz="1200" dirty="0">
              <a:solidFill>
                <a:schemeClr val="bg1"/>
              </a:solidFill>
              <a:ea typeface="+mn-lt"/>
              <a:cs typeface="+mn-lt"/>
            </a:endParaRPr>
          </a:p>
          <a:p>
            <a:r>
              <a:rPr lang="fr-FR" sz="1200" dirty="0">
                <a:solidFill>
                  <a:schemeClr val="bg1"/>
                </a:solidFill>
                <a:ea typeface="+mn-lt"/>
                <a:cs typeface="+mn-lt"/>
              </a:rPr>
              <a:t>- Classe DAO principale</a:t>
            </a:r>
            <a:endParaRPr lang="fr-FR" sz="1200" dirty="0">
              <a:solidFill>
                <a:schemeClr val="bg1"/>
              </a:solidFill>
            </a:endParaRPr>
          </a:p>
        </p:txBody>
      </p:sp>
      <p:sp>
        <p:nvSpPr>
          <p:cNvPr id="3" name="ZoneTexte 2">
            <a:extLst>
              <a:ext uri="{FF2B5EF4-FFF2-40B4-BE49-F238E27FC236}">
                <a16:creationId xmlns:a16="http://schemas.microsoft.com/office/drawing/2014/main" id="{23DA7731-32C7-22D4-AD0C-B66B30D56B99}"/>
              </a:ext>
            </a:extLst>
          </p:cNvPr>
          <p:cNvSpPr txBox="1"/>
          <p:nvPr/>
        </p:nvSpPr>
        <p:spPr>
          <a:xfrm>
            <a:off x="4045705" y="5239770"/>
            <a:ext cx="62926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solidFill>
                  <a:schemeClr val="bg1"/>
                </a:solidFill>
                <a:ea typeface="+mn-lt"/>
                <a:cs typeface="+mn-lt"/>
              </a:rPr>
              <a:t>La couche Service applique les règles métier telles que :</a:t>
            </a:r>
            <a:endParaRPr lang="fr-FR" sz="1200">
              <a:solidFill>
                <a:schemeClr val="bg1"/>
              </a:solidFill>
            </a:endParaRPr>
          </a:p>
          <a:p>
            <a:r>
              <a:rPr lang="fr-FR" sz="1200" dirty="0">
                <a:solidFill>
                  <a:schemeClr val="bg1"/>
                </a:solidFill>
                <a:ea typeface="+mn-lt"/>
                <a:cs typeface="+mn-lt"/>
              </a:rPr>
              <a:t>- Limite d’emprunts</a:t>
            </a:r>
            <a:endParaRPr lang="fr-FR" sz="1200">
              <a:solidFill>
                <a:schemeClr val="bg1"/>
              </a:solidFill>
            </a:endParaRPr>
          </a:p>
          <a:p>
            <a:r>
              <a:rPr lang="fr-FR" sz="1200" dirty="0">
                <a:solidFill>
                  <a:schemeClr val="bg1"/>
                </a:solidFill>
                <a:ea typeface="+mn-lt"/>
                <a:cs typeface="+mn-lt"/>
              </a:rPr>
              <a:t>- Gestion des retards</a:t>
            </a:r>
            <a:endParaRPr lang="fr-FR" sz="1200">
              <a:solidFill>
                <a:schemeClr val="bg1"/>
              </a:solidFill>
            </a:endParaRPr>
          </a:p>
          <a:p>
            <a:r>
              <a:rPr lang="fr-FR" sz="1200" dirty="0">
                <a:solidFill>
                  <a:schemeClr val="bg1"/>
                </a:solidFill>
                <a:ea typeface="+mn-lt"/>
                <a:cs typeface="+mn-lt"/>
              </a:rPr>
              <a:t>- Disponibilité des livres</a:t>
            </a:r>
            <a:endParaRPr lang="fr-FR" sz="1200" dirty="0">
              <a:solidFill>
                <a:schemeClr val="bg1"/>
              </a:solidFill>
            </a:endParaRPr>
          </a:p>
        </p:txBody>
      </p:sp>
    </p:spTree>
    <p:extLst>
      <p:ext uri="{BB962C8B-B14F-4D97-AF65-F5344CB8AC3E}">
        <p14:creationId xmlns:p14="http://schemas.microsoft.com/office/powerpoint/2010/main" val="91171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9F45-E817-28F6-D413-D2DCE5C0B504}"/>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446252F7-3B29-E920-D2C6-B7A7C38FC4D3}"/>
              </a:ext>
            </a:extLst>
          </p:cNvPr>
          <p:cNvSpPr>
            <a:spLocks noGrp="1"/>
          </p:cNvSpPr>
          <p:nvPr>
            <p:ph type="title"/>
          </p:nvPr>
        </p:nvSpPr>
        <p:spPr>
          <a:xfrm>
            <a:off x="-466590" y="2041530"/>
            <a:ext cx="6353830" cy="585943"/>
          </a:xfrm>
        </p:spPr>
        <p:txBody>
          <a:bodyPr rtlCol="0">
            <a:normAutofit fontScale="90000"/>
          </a:bodyPr>
          <a:lstStyle/>
          <a:p>
            <a:r>
              <a:rPr lang="fr-FR" sz="2400" dirty="0">
                <a:ln w="19050">
                  <a:solidFill>
                    <a:prstClr val="white"/>
                  </a:solidFill>
                </a:ln>
                <a:solidFill>
                  <a:srgbClr val="C0504D"/>
                </a:solidFill>
                <a:latin typeface="Calibri"/>
                <a:ea typeface="Calibri"/>
                <a:cs typeface="Calibri"/>
              </a:rPr>
              <a:t>Interface graphique</a:t>
            </a:r>
            <a:br>
              <a:rPr lang="fr-FR" sz="2400" dirty="0">
                <a:ln w="19050">
                  <a:solidFill>
                    <a:prstClr val="white"/>
                  </a:solidFill>
                </a:ln>
                <a:solidFill>
                  <a:srgbClr val="C0504D"/>
                </a:solidFill>
                <a:latin typeface="Calibri"/>
                <a:ea typeface="Calibri"/>
                <a:cs typeface="Calibri"/>
              </a:rPr>
            </a:br>
            <a:br>
              <a:rPr lang="fr-FR" sz="2400" dirty="0">
                <a:ln w="19050">
                  <a:solidFill>
                    <a:prstClr val="white"/>
                  </a:solidFill>
                </a:ln>
                <a:solidFill>
                  <a:srgbClr val="C0504D"/>
                </a:solidFill>
                <a:latin typeface="Calibri"/>
                <a:ea typeface="Calibri"/>
                <a:cs typeface="Calibri"/>
              </a:rPr>
            </a:br>
            <a:br>
              <a:rPr lang="fr-FR" sz="2400" dirty="0">
                <a:ln w="19050">
                  <a:solidFill>
                    <a:prstClr val="white"/>
                  </a:solidFill>
                </a:ln>
                <a:solidFill>
                  <a:srgbClr val="C0504D"/>
                </a:solidFill>
                <a:latin typeface="Calibri"/>
                <a:ea typeface="Calibri"/>
                <a:cs typeface="Calibri"/>
              </a:rPr>
            </a:br>
            <a:br>
              <a:rPr lang="fr-FR" sz="2400" dirty="0">
                <a:ln w="19050">
                  <a:solidFill>
                    <a:prstClr val="white"/>
                  </a:solidFill>
                </a:ln>
                <a:solidFill>
                  <a:srgbClr val="C0504D"/>
                </a:solidFill>
                <a:latin typeface="Calibri"/>
                <a:ea typeface="Calibri"/>
                <a:cs typeface="Calibri"/>
              </a:rPr>
            </a:br>
            <a:br>
              <a:rPr lang="fr-FR" sz="2400" dirty="0">
                <a:ln w="19050">
                  <a:solidFill>
                    <a:prstClr val="white"/>
                  </a:solidFill>
                </a:ln>
                <a:solidFill>
                  <a:srgbClr val="C0504D"/>
                </a:solidFill>
                <a:latin typeface="Calibri"/>
                <a:ea typeface="Calibri"/>
                <a:cs typeface="Calibri"/>
              </a:rPr>
            </a:br>
            <a:r>
              <a:rPr lang="fr-FR" sz="2400" dirty="0">
                <a:ln w="19050">
                  <a:solidFill>
                    <a:prstClr val="white"/>
                  </a:solidFill>
                </a:ln>
                <a:solidFill>
                  <a:srgbClr val="C0504D"/>
                </a:solidFill>
                <a:latin typeface="Calibri"/>
                <a:ea typeface="Calibri"/>
                <a:cs typeface="Calibri"/>
              </a:rPr>
              <a:t>                         test et VALIDATION</a:t>
            </a:r>
          </a:p>
        </p:txBody>
      </p:sp>
      <p:pic>
        <p:nvPicPr>
          <p:cNvPr id="74" name="Espace réservé d’image 73" descr="Contour de zone">
            <a:extLst>
              <a:ext uri="{FF2B5EF4-FFF2-40B4-BE49-F238E27FC236}">
                <a16:creationId xmlns:a16="http://schemas.microsoft.com/office/drawing/2014/main" id="{ADC52142-22C4-3C8D-A26A-5DCA95B918BF}"/>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35005" y="3645384"/>
            <a:ext cx="603504" cy="603504"/>
          </a:xfrm>
        </p:spPr>
      </p:pic>
      <p:sp>
        <p:nvSpPr>
          <p:cNvPr id="21" name="Espace réservé du texte 20">
            <a:extLst>
              <a:ext uri="{FF2B5EF4-FFF2-40B4-BE49-F238E27FC236}">
                <a16:creationId xmlns:a16="http://schemas.microsoft.com/office/drawing/2014/main" id="{4419EDCE-A995-7490-23AC-26193DD87DD9}"/>
              </a:ext>
            </a:extLst>
          </p:cNvPr>
          <p:cNvSpPr>
            <a:spLocks noGrp="1"/>
          </p:cNvSpPr>
          <p:nvPr>
            <p:ph type="body" sz="quarter" idx="27"/>
          </p:nvPr>
        </p:nvSpPr>
        <p:spPr>
          <a:xfrm>
            <a:off x="-3612849" y="4715893"/>
            <a:ext cx="2383764" cy="365125"/>
          </a:xfrm>
        </p:spPr>
        <p:txBody>
          <a:bodyPr rtlCol="0">
            <a:normAutofit/>
          </a:bodyPr>
          <a:lstStyle/>
          <a:p>
            <a:pPr rtl="0"/>
            <a:r>
              <a:rPr lang="fr-FR"/>
              <a:t>Unique</a:t>
            </a:r>
          </a:p>
        </p:txBody>
      </p:sp>
      <p:sp>
        <p:nvSpPr>
          <p:cNvPr id="22" name="Espace réservé du texte 21">
            <a:extLst>
              <a:ext uri="{FF2B5EF4-FFF2-40B4-BE49-F238E27FC236}">
                <a16:creationId xmlns:a16="http://schemas.microsoft.com/office/drawing/2014/main" id="{58D7FD27-D603-F7DD-628A-122B2C05EB13}"/>
              </a:ext>
            </a:extLst>
          </p:cNvPr>
          <p:cNvSpPr>
            <a:spLocks noGrp="1"/>
          </p:cNvSpPr>
          <p:nvPr>
            <p:ph type="body" sz="quarter" idx="28"/>
          </p:nvPr>
        </p:nvSpPr>
        <p:spPr>
          <a:xfrm>
            <a:off x="-3008087" y="3965866"/>
            <a:ext cx="2383764" cy="1126085"/>
          </a:xfrm>
        </p:spPr>
        <p:txBody>
          <a:bodyPr rtlCol="0"/>
          <a:lstStyle/>
          <a:p>
            <a:pPr rtl="0"/>
            <a:r>
              <a:rPr lang="fr-FR"/>
              <a:t>Seul produit spécifiquement dédié à la gestion des tâches</a:t>
            </a:r>
          </a:p>
        </p:txBody>
      </p:sp>
      <p:sp>
        <p:nvSpPr>
          <p:cNvPr id="23" name="Espace réservé du texte 22">
            <a:extLst>
              <a:ext uri="{FF2B5EF4-FFF2-40B4-BE49-F238E27FC236}">
                <a16:creationId xmlns:a16="http://schemas.microsoft.com/office/drawing/2014/main" id="{1AB06B09-F727-F965-0923-7EB97ABC5965}"/>
              </a:ext>
            </a:extLst>
          </p:cNvPr>
          <p:cNvSpPr>
            <a:spLocks noGrp="1"/>
          </p:cNvSpPr>
          <p:nvPr>
            <p:ph type="body" sz="quarter" idx="29"/>
          </p:nvPr>
        </p:nvSpPr>
        <p:spPr>
          <a:xfrm>
            <a:off x="-5514300" y="4328846"/>
            <a:ext cx="4283660" cy="365125"/>
          </a:xfrm>
        </p:spPr>
        <p:txBody>
          <a:bodyPr rtlCol="0">
            <a:normAutofit/>
          </a:bodyPr>
          <a:lstStyle/>
          <a:p>
            <a:pPr rtl="0"/>
            <a:r>
              <a:rPr lang="fr-FR"/>
              <a:t>Premier sur le marché</a:t>
            </a:r>
          </a:p>
        </p:txBody>
      </p:sp>
      <p:sp>
        <p:nvSpPr>
          <p:cNvPr id="17" name="Espace réservé du texte 16">
            <a:extLst>
              <a:ext uri="{FF2B5EF4-FFF2-40B4-BE49-F238E27FC236}">
                <a16:creationId xmlns:a16="http://schemas.microsoft.com/office/drawing/2014/main" id="{E8B2565A-49B5-F097-69E7-BE81B4F20A32}"/>
              </a:ext>
            </a:extLst>
          </p:cNvPr>
          <p:cNvSpPr>
            <a:spLocks noGrp="1"/>
          </p:cNvSpPr>
          <p:nvPr>
            <p:ph type="body" sz="quarter" idx="15"/>
          </p:nvPr>
        </p:nvSpPr>
        <p:spPr>
          <a:xfrm>
            <a:off x="-3016161" y="4332411"/>
            <a:ext cx="2383764" cy="1126085"/>
          </a:xfrm>
        </p:spPr>
        <p:txBody>
          <a:bodyPr rtlCol="0">
            <a:normAutofit/>
          </a:bodyPr>
          <a:lstStyle/>
          <a:p>
            <a:pPr rtl="0"/>
            <a:r>
              <a:rPr lang="fr-FR"/>
              <a:t>Premier produit brillamment conçu, à la fois sophistiqué et fonctionnel</a:t>
            </a:r>
          </a:p>
        </p:txBody>
      </p:sp>
      <p:sp>
        <p:nvSpPr>
          <p:cNvPr id="24" name="Espace réservé du texte 23">
            <a:extLst>
              <a:ext uri="{FF2B5EF4-FFF2-40B4-BE49-F238E27FC236}">
                <a16:creationId xmlns:a16="http://schemas.microsoft.com/office/drawing/2014/main" id="{4F99852F-6FBA-855E-901B-6624C01F03D7}"/>
              </a:ext>
            </a:extLst>
          </p:cNvPr>
          <p:cNvSpPr>
            <a:spLocks noGrp="1"/>
          </p:cNvSpPr>
          <p:nvPr>
            <p:ph type="body" sz="quarter" idx="30"/>
          </p:nvPr>
        </p:nvSpPr>
        <p:spPr>
          <a:xfrm>
            <a:off x="-4209570" y="2308941"/>
            <a:ext cx="2383765" cy="365125"/>
          </a:xfrm>
        </p:spPr>
        <p:txBody>
          <a:bodyPr rtlCol="0">
            <a:normAutofit/>
          </a:bodyPr>
          <a:lstStyle/>
          <a:p>
            <a:pPr rtl="0"/>
            <a:r>
              <a:rPr lang="fr-FR"/>
              <a:t>Testé</a:t>
            </a:r>
          </a:p>
        </p:txBody>
      </p:sp>
      <p:sp>
        <p:nvSpPr>
          <p:cNvPr id="19" name="Espace réservé du texte 18">
            <a:extLst>
              <a:ext uri="{FF2B5EF4-FFF2-40B4-BE49-F238E27FC236}">
                <a16:creationId xmlns:a16="http://schemas.microsoft.com/office/drawing/2014/main" id="{F6B0C9B5-3C3D-6421-2610-6D29BCEDA26F}"/>
              </a:ext>
            </a:extLst>
          </p:cNvPr>
          <p:cNvSpPr>
            <a:spLocks noGrp="1"/>
          </p:cNvSpPr>
          <p:nvPr>
            <p:ph type="body" sz="quarter" idx="17"/>
          </p:nvPr>
        </p:nvSpPr>
        <p:spPr>
          <a:xfrm>
            <a:off x="-2854903" y="2114946"/>
            <a:ext cx="2383765" cy="1126085"/>
          </a:xfrm>
        </p:spPr>
        <p:txBody>
          <a:bodyPr rtlCol="0">
            <a:normAutofit/>
          </a:bodyPr>
          <a:lstStyle/>
          <a:p>
            <a:pPr rtl="0"/>
            <a:r>
              <a:rPr lang="fr-FR"/>
              <a:t>Tests effectués auprès d’entreprises de la région</a:t>
            </a:r>
          </a:p>
        </p:txBody>
      </p:sp>
      <p:pic>
        <p:nvPicPr>
          <p:cNvPr id="77" name="Espace réservé d’image 76" descr="Contour de questions">
            <a:extLst>
              <a:ext uri="{FF2B5EF4-FFF2-40B4-BE49-F238E27FC236}">
                <a16:creationId xmlns:a16="http://schemas.microsoft.com/office/drawing/2014/main" id="{05A84597-FD21-35B0-D8CA-58842C0913F7}"/>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718187" y="1806907"/>
            <a:ext cx="603504" cy="603504"/>
          </a:xfrm>
        </p:spPr>
      </p:pic>
      <p:sp>
        <p:nvSpPr>
          <p:cNvPr id="25" name="Espace réservé du texte 24">
            <a:extLst>
              <a:ext uri="{FF2B5EF4-FFF2-40B4-BE49-F238E27FC236}">
                <a16:creationId xmlns:a16="http://schemas.microsoft.com/office/drawing/2014/main" id="{4D5CCA5E-DA1B-229E-1281-6215DFFD90C1}"/>
              </a:ext>
            </a:extLst>
          </p:cNvPr>
          <p:cNvSpPr>
            <a:spLocks noGrp="1"/>
          </p:cNvSpPr>
          <p:nvPr>
            <p:ph type="body" sz="quarter" idx="31"/>
          </p:nvPr>
        </p:nvSpPr>
        <p:spPr>
          <a:xfrm>
            <a:off x="-3148698" y="1184084"/>
            <a:ext cx="2383765" cy="365125"/>
          </a:xfrm>
        </p:spPr>
        <p:txBody>
          <a:bodyPr rtlCol="0">
            <a:normAutofit/>
          </a:bodyPr>
          <a:lstStyle/>
          <a:p>
            <a:pPr rtl="0"/>
            <a:r>
              <a:rPr lang="fr-FR"/>
              <a:t>Authentique</a:t>
            </a:r>
          </a:p>
        </p:txBody>
      </p:sp>
      <p:sp>
        <p:nvSpPr>
          <p:cNvPr id="20" name="Espace réservé du texte 19">
            <a:extLst>
              <a:ext uri="{FF2B5EF4-FFF2-40B4-BE49-F238E27FC236}">
                <a16:creationId xmlns:a16="http://schemas.microsoft.com/office/drawing/2014/main" id="{8E600324-FCF3-AD1B-C07C-A59273F77841}"/>
              </a:ext>
            </a:extLst>
          </p:cNvPr>
          <p:cNvSpPr>
            <a:spLocks noGrp="1"/>
          </p:cNvSpPr>
          <p:nvPr>
            <p:ph type="body" sz="quarter" idx="19"/>
          </p:nvPr>
        </p:nvSpPr>
        <p:spPr>
          <a:xfrm>
            <a:off x="-3148698" y="1498089"/>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2322CF2A-07C3-7919-600A-F9EB4952DC78}"/>
              </a:ext>
            </a:extLst>
          </p:cNvPr>
          <p:cNvSpPr>
            <a:spLocks noGrp="1"/>
          </p:cNvSpPr>
          <p:nvPr>
            <p:ph type="ftr" sz="quarter" idx="11"/>
          </p:nvPr>
        </p:nvSpPr>
        <p:spPr>
          <a:xfrm>
            <a:off x="4038600" y="6356350"/>
            <a:ext cx="4114800" cy="365125"/>
          </a:xfrm>
        </p:spPr>
        <p:txBody>
          <a:bodyPr rtlCol="0"/>
          <a:lstStyle/>
          <a:p>
            <a:r>
              <a:rPr lang="fr-FR" dirty="0"/>
              <a:t>Gestion du bibliothèque universitaire</a:t>
            </a:r>
          </a:p>
        </p:txBody>
      </p:sp>
      <p:sp>
        <p:nvSpPr>
          <p:cNvPr id="4" name="Espace réservé du numéro de diapositive 3">
            <a:extLst>
              <a:ext uri="{FF2B5EF4-FFF2-40B4-BE49-F238E27FC236}">
                <a16:creationId xmlns:a16="http://schemas.microsoft.com/office/drawing/2014/main" id="{7F51A925-40DB-90DA-7F05-BE287158AF0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14</a:t>
            </a:fld>
            <a:endParaRPr lang="fr-FR"/>
          </a:p>
        </p:txBody>
      </p:sp>
      <p:sp>
        <p:nvSpPr>
          <p:cNvPr id="5" name="Espace réservé pour une image  4">
            <a:extLst>
              <a:ext uri="{FF2B5EF4-FFF2-40B4-BE49-F238E27FC236}">
                <a16:creationId xmlns:a16="http://schemas.microsoft.com/office/drawing/2014/main" id="{69C2BA4E-1DEC-DDFD-1180-139629FC9FAC}"/>
              </a:ext>
            </a:extLst>
          </p:cNvPr>
          <p:cNvSpPr>
            <a:spLocks noGrp="1"/>
          </p:cNvSpPr>
          <p:nvPr>
            <p:ph type="pic" sz="quarter" idx="33"/>
          </p:nvPr>
        </p:nvSpPr>
        <p:spPr>
          <a:xfrm>
            <a:off x="-3008985" y="1710146"/>
            <a:ext cx="603504" cy="603504"/>
          </a:xfrm>
        </p:spPr>
      </p:sp>
      <p:sp>
        <p:nvSpPr>
          <p:cNvPr id="7" name="Espace réservé pour une image  6">
            <a:extLst>
              <a:ext uri="{FF2B5EF4-FFF2-40B4-BE49-F238E27FC236}">
                <a16:creationId xmlns:a16="http://schemas.microsoft.com/office/drawing/2014/main" id="{3A84A4EF-F2D0-E93D-DE5B-271C2BA6C10D}"/>
              </a:ext>
            </a:extLst>
          </p:cNvPr>
          <p:cNvSpPr>
            <a:spLocks noGrp="1"/>
          </p:cNvSpPr>
          <p:nvPr>
            <p:ph type="pic" sz="quarter" idx="34"/>
          </p:nvPr>
        </p:nvSpPr>
        <p:spPr>
          <a:xfrm>
            <a:off x="-1662392" y="3040622"/>
            <a:ext cx="603504" cy="603504"/>
          </a:xfrm>
        </p:spPr>
      </p:sp>
      <p:sp>
        <p:nvSpPr>
          <p:cNvPr id="2" name="ZoneTexte 1">
            <a:extLst>
              <a:ext uri="{FF2B5EF4-FFF2-40B4-BE49-F238E27FC236}">
                <a16:creationId xmlns:a16="http://schemas.microsoft.com/office/drawing/2014/main" id="{FD7C1799-5132-50F1-729D-5DF209816980}"/>
              </a:ext>
            </a:extLst>
          </p:cNvPr>
          <p:cNvSpPr txBox="1"/>
          <p:nvPr/>
        </p:nvSpPr>
        <p:spPr>
          <a:xfrm>
            <a:off x="674769" y="1806206"/>
            <a:ext cx="50936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bg1"/>
                </a:solidFill>
                <a:ea typeface="+mn-lt"/>
                <a:cs typeface="+mn-lt"/>
              </a:rPr>
              <a:t>L’interface graphique est développée en Java Swing.  Elle est simple, intuitive et permet une interaction claire entre l’utilisateur et le système.</a:t>
            </a:r>
            <a:endParaRPr lang="fr-FR" b="1" dirty="0">
              <a:solidFill>
                <a:schemeClr val="bg1"/>
              </a:solidFill>
            </a:endParaRPr>
          </a:p>
        </p:txBody>
      </p:sp>
      <p:sp>
        <p:nvSpPr>
          <p:cNvPr id="6" name="ZoneTexte 5">
            <a:extLst>
              <a:ext uri="{FF2B5EF4-FFF2-40B4-BE49-F238E27FC236}">
                <a16:creationId xmlns:a16="http://schemas.microsoft.com/office/drawing/2014/main" id="{D6EB2BAD-B01C-F5F6-1AF6-D0C1839D077E}"/>
              </a:ext>
            </a:extLst>
          </p:cNvPr>
          <p:cNvSpPr txBox="1"/>
          <p:nvPr/>
        </p:nvSpPr>
        <p:spPr>
          <a:xfrm>
            <a:off x="3343659" y="3845866"/>
            <a:ext cx="508656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dirty="0">
                <a:solidFill>
                  <a:schemeClr val="bg1"/>
                </a:solidFill>
                <a:ea typeface="+mn-lt"/>
                <a:cs typeface="+mn-lt"/>
              </a:rPr>
              <a:t>Des tests fonctionnels ont été réalisés afin de vérifier le bon fonctionnement de chaque fonctionnalité.</a:t>
            </a:r>
            <a:br>
              <a:rPr lang="fr-FR" sz="1600" b="1" dirty="0">
                <a:ea typeface="+mn-lt"/>
                <a:cs typeface="+mn-lt"/>
              </a:rPr>
            </a:br>
            <a:r>
              <a:rPr lang="fr-FR" sz="1600" b="1" dirty="0">
                <a:solidFill>
                  <a:schemeClr val="bg1"/>
                </a:solidFill>
                <a:ea typeface="+mn-lt"/>
                <a:cs typeface="+mn-lt"/>
              </a:rPr>
              <a:t> Les résultats obtenus montrent que l’application répond correctement aux besoins définis.</a:t>
            </a:r>
            <a:endParaRPr lang="fr-FR" sz="1600" b="1" dirty="0">
              <a:solidFill>
                <a:schemeClr val="bg1"/>
              </a:solidFill>
            </a:endParaRPr>
          </a:p>
        </p:txBody>
      </p:sp>
    </p:spTree>
    <p:extLst>
      <p:ext uri="{BB962C8B-B14F-4D97-AF65-F5344CB8AC3E}">
        <p14:creationId xmlns:p14="http://schemas.microsoft.com/office/powerpoint/2010/main" val="204711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92B7-26EB-DC75-63E5-9DF7CBC48058}"/>
            </a:ext>
          </a:extLst>
        </p:cNvPr>
        <p:cNvGrpSpPr/>
        <p:nvPr/>
      </p:nvGrpSpPr>
      <p:grpSpPr>
        <a:xfrm>
          <a:off x="0" y="0"/>
          <a:ext cx="0" cy="0"/>
          <a:chOff x="0" y="0"/>
          <a:chExt cx="0" cy="0"/>
        </a:xfrm>
      </p:grpSpPr>
      <p:pic>
        <p:nvPicPr>
          <p:cNvPr id="74" name="Espace réservé d’image 73" descr="Contour de zone">
            <a:extLst>
              <a:ext uri="{FF2B5EF4-FFF2-40B4-BE49-F238E27FC236}">
                <a16:creationId xmlns:a16="http://schemas.microsoft.com/office/drawing/2014/main" id="{C220558A-0591-B452-B5BB-8EF920ABEF8A}"/>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35005" y="3645384"/>
            <a:ext cx="603504" cy="603504"/>
          </a:xfrm>
        </p:spPr>
      </p:pic>
      <p:sp>
        <p:nvSpPr>
          <p:cNvPr id="21" name="Espace réservé du texte 20">
            <a:extLst>
              <a:ext uri="{FF2B5EF4-FFF2-40B4-BE49-F238E27FC236}">
                <a16:creationId xmlns:a16="http://schemas.microsoft.com/office/drawing/2014/main" id="{66557D85-CE5B-22C3-37EF-F3FA2160C671}"/>
              </a:ext>
            </a:extLst>
          </p:cNvPr>
          <p:cNvSpPr>
            <a:spLocks noGrp="1"/>
          </p:cNvSpPr>
          <p:nvPr>
            <p:ph type="body" sz="quarter" idx="27"/>
          </p:nvPr>
        </p:nvSpPr>
        <p:spPr>
          <a:xfrm>
            <a:off x="-3612849" y="4715893"/>
            <a:ext cx="2383764" cy="365125"/>
          </a:xfrm>
        </p:spPr>
        <p:txBody>
          <a:bodyPr rtlCol="0">
            <a:normAutofit/>
          </a:bodyPr>
          <a:lstStyle/>
          <a:p>
            <a:pPr rtl="0"/>
            <a:r>
              <a:rPr lang="fr-FR"/>
              <a:t>Unique</a:t>
            </a:r>
          </a:p>
        </p:txBody>
      </p:sp>
      <p:sp>
        <p:nvSpPr>
          <p:cNvPr id="22" name="Espace réservé du texte 21">
            <a:extLst>
              <a:ext uri="{FF2B5EF4-FFF2-40B4-BE49-F238E27FC236}">
                <a16:creationId xmlns:a16="http://schemas.microsoft.com/office/drawing/2014/main" id="{6B9F1FC7-27CE-7957-21DD-CA2E68A298D4}"/>
              </a:ext>
            </a:extLst>
          </p:cNvPr>
          <p:cNvSpPr>
            <a:spLocks noGrp="1"/>
          </p:cNvSpPr>
          <p:nvPr>
            <p:ph type="body" sz="quarter" idx="28"/>
          </p:nvPr>
        </p:nvSpPr>
        <p:spPr>
          <a:xfrm>
            <a:off x="-3008087" y="3965866"/>
            <a:ext cx="2383764" cy="1126085"/>
          </a:xfrm>
        </p:spPr>
        <p:txBody>
          <a:bodyPr rtlCol="0"/>
          <a:lstStyle/>
          <a:p>
            <a:pPr rtl="0"/>
            <a:r>
              <a:rPr lang="fr-FR"/>
              <a:t>Seul produit spécifiquement dédié à la gestion des tâches</a:t>
            </a:r>
          </a:p>
        </p:txBody>
      </p:sp>
      <p:sp>
        <p:nvSpPr>
          <p:cNvPr id="23" name="Espace réservé du texte 22">
            <a:extLst>
              <a:ext uri="{FF2B5EF4-FFF2-40B4-BE49-F238E27FC236}">
                <a16:creationId xmlns:a16="http://schemas.microsoft.com/office/drawing/2014/main" id="{0068D36E-2E3B-A601-4530-D8C8ED30642F}"/>
              </a:ext>
            </a:extLst>
          </p:cNvPr>
          <p:cNvSpPr>
            <a:spLocks noGrp="1"/>
          </p:cNvSpPr>
          <p:nvPr>
            <p:ph type="body" sz="quarter" idx="29"/>
          </p:nvPr>
        </p:nvSpPr>
        <p:spPr>
          <a:xfrm>
            <a:off x="-5514300" y="4328846"/>
            <a:ext cx="4283660" cy="365125"/>
          </a:xfrm>
        </p:spPr>
        <p:txBody>
          <a:bodyPr rtlCol="0">
            <a:normAutofit/>
          </a:bodyPr>
          <a:lstStyle/>
          <a:p>
            <a:pPr rtl="0"/>
            <a:r>
              <a:rPr lang="fr-FR"/>
              <a:t>Premier sur le marché</a:t>
            </a:r>
          </a:p>
        </p:txBody>
      </p:sp>
      <p:sp>
        <p:nvSpPr>
          <p:cNvPr id="17" name="Espace réservé du texte 16">
            <a:extLst>
              <a:ext uri="{FF2B5EF4-FFF2-40B4-BE49-F238E27FC236}">
                <a16:creationId xmlns:a16="http://schemas.microsoft.com/office/drawing/2014/main" id="{FB6227A2-A123-39EF-3402-D3A5B9B91434}"/>
              </a:ext>
            </a:extLst>
          </p:cNvPr>
          <p:cNvSpPr>
            <a:spLocks noGrp="1"/>
          </p:cNvSpPr>
          <p:nvPr>
            <p:ph type="body" sz="quarter" idx="15"/>
          </p:nvPr>
        </p:nvSpPr>
        <p:spPr>
          <a:xfrm>
            <a:off x="-3016161" y="4332411"/>
            <a:ext cx="2383764" cy="1126085"/>
          </a:xfrm>
        </p:spPr>
        <p:txBody>
          <a:bodyPr rtlCol="0">
            <a:normAutofit/>
          </a:bodyPr>
          <a:lstStyle/>
          <a:p>
            <a:pPr rtl="0"/>
            <a:r>
              <a:rPr lang="fr-FR"/>
              <a:t>Premier produit brillamment conçu, à la fois sophistiqué et fonctionnel</a:t>
            </a:r>
          </a:p>
        </p:txBody>
      </p:sp>
      <p:sp>
        <p:nvSpPr>
          <p:cNvPr id="24" name="Espace réservé du texte 23">
            <a:extLst>
              <a:ext uri="{FF2B5EF4-FFF2-40B4-BE49-F238E27FC236}">
                <a16:creationId xmlns:a16="http://schemas.microsoft.com/office/drawing/2014/main" id="{3672741F-D957-DAFC-E982-93706C625E00}"/>
              </a:ext>
            </a:extLst>
          </p:cNvPr>
          <p:cNvSpPr>
            <a:spLocks noGrp="1"/>
          </p:cNvSpPr>
          <p:nvPr>
            <p:ph type="body" sz="quarter" idx="30"/>
          </p:nvPr>
        </p:nvSpPr>
        <p:spPr>
          <a:xfrm>
            <a:off x="-4209570" y="2308941"/>
            <a:ext cx="2383765" cy="365125"/>
          </a:xfrm>
        </p:spPr>
        <p:txBody>
          <a:bodyPr rtlCol="0">
            <a:normAutofit/>
          </a:bodyPr>
          <a:lstStyle/>
          <a:p>
            <a:pPr rtl="0"/>
            <a:r>
              <a:rPr lang="fr-FR"/>
              <a:t>Testé</a:t>
            </a:r>
          </a:p>
        </p:txBody>
      </p:sp>
      <p:sp>
        <p:nvSpPr>
          <p:cNvPr id="19" name="Espace réservé du texte 18">
            <a:extLst>
              <a:ext uri="{FF2B5EF4-FFF2-40B4-BE49-F238E27FC236}">
                <a16:creationId xmlns:a16="http://schemas.microsoft.com/office/drawing/2014/main" id="{EB3BD389-6BFB-1DFA-BB45-1B643399DFF8}"/>
              </a:ext>
            </a:extLst>
          </p:cNvPr>
          <p:cNvSpPr>
            <a:spLocks noGrp="1"/>
          </p:cNvSpPr>
          <p:nvPr>
            <p:ph type="body" sz="quarter" idx="17"/>
          </p:nvPr>
        </p:nvSpPr>
        <p:spPr>
          <a:xfrm>
            <a:off x="-2854903" y="2114946"/>
            <a:ext cx="2383765" cy="1126085"/>
          </a:xfrm>
        </p:spPr>
        <p:txBody>
          <a:bodyPr rtlCol="0">
            <a:normAutofit/>
          </a:bodyPr>
          <a:lstStyle/>
          <a:p>
            <a:pPr rtl="0"/>
            <a:r>
              <a:rPr lang="fr-FR"/>
              <a:t>Tests effectués auprès d’entreprises de la région</a:t>
            </a:r>
          </a:p>
        </p:txBody>
      </p:sp>
      <p:pic>
        <p:nvPicPr>
          <p:cNvPr id="77" name="Espace réservé d’image 76" descr="Contour de questions">
            <a:extLst>
              <a:ext uri="{FF2B5EF4-FFF2-40B4-BE49-F238E27FC236}">
                <a16:creationId xmlns:a16="http://schemas.microsoft.com/office/drawing/2014/main" id="{989768AF-530F-8DD7-4101-881A0C9A7EED}"/>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718187" y="1806907"/>
            <a:ext cx="603504" cy="603504"/>
          </a:xfrm>
        </p:spPr>
      </p:pic>
      <p:sp>
        <p:nvSpPr>
          <p:cNvPr id="25" name="Espace réservé du texte 24">
            <a:extLst>
              <a:ext uri="{FF2B5EF4-FFF2-40B4-BE49-F238E27FC236}">
                <a16:creationId xmlns:a16="http://schemas.microsoft.com/office/drawing/2014/main" id="{13B2D2C6-7242-33C4-6E3B-31A8D1181FA4}"/>
              </a:ext>
            </a:extLst>
          </p:cNvPr>
          <p:cNvSpPr>
            <a:spLocks noGrp="1"/>
          </p:cNvSpPr>
          <p:nvPr>
            <p:ph type="body" sz="quarter" idx="31"/>
          </p:nvPr>
        </p:nvSpPr>
        <p:spPr>
          <a:xfrm>
            <a:off x="-3148698" y="1184084"/>
            <a:ext cx="2383765" cy="365125"/>
          </a:xfrm>
        </p:spPr>
        <p:txBody>
          <a:bodyPr rtlCol="0">
            <a:normAutofit/>
          </a:bodyPr>
          <a:lstStyle/>
          <a:p>
            <a:pPr rtl="0"/>
            <a:r>
              <a:rPr lang="fr-FR"/>
              <a:t>Authentique</a:t>
            </a:r>
          </a:p>
        </p:txBody>
      </p:sp>
      <p:sp>
        <p:nvSpPr>
          <p:cNvPr id="20" name="Espace réservé du texte 19">
            <a:extLst>
              <a:ext uri="{FF2B5EF4-FFF2-40B4-BE49-F238E27FC236}">
                <a16:creationId xmlns:a16="http://schemas.microsoft.com/office/drawing/2014/main" id="{4E07CBC0-8A81-8ED3-1A78-1F72D3AAD89D}"/>
              </a:ext>
            </a:extLst>
          </p:cNvPr>
          <p:cNvSpPr>
            <a:spLocks noGrp="1"/>
          </p:cNvSpPr>
          <p:nvPr>
            <p:ph type="body" sz="quarter" idx="19"/>
          </p:nvPr>
        </p:nvSpPr>
        <p:spPr>
          <a:xfrm>
            <a:off x="-3148698" y="1498089"/>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3A346356-A5A6-2C26-992C-5F361B9E4471}"/>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23E99B6C-CBA6-B823-6BF5-9EE5E436435D}"/>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15</a:t>
            </a:fld>
            <a:endParaRPr lang="fr-FR"/>
          </a:p>
        </p:txBody>
      </p:sp>
      <p:sp>
        <p:nvSpPr>
          <p:cNvPr id="5" name="Espace réservé pour une image  4">
            <a:extLst>
              <a:ext uri="{FF2B5EF4-FFF2-40B4-BE49-F238E27FC236}">
                <a16:creationId xmlns:a16="http://schemas.microsoft.com/office/drawing/2014/main" id="{13DBF7BB-AB2C-8CFB-39C5-178139730A9C}"/>
              </a:ext>
            </a:extLst>
          </p:cNvPr>
          <p:cNvSpPr>
            <a:spLocks noGrp="1"/>
          </p:cNvSpPr>
          <p:nvPr>
            <p:ph type="pic" sz="quarter" idx="33"/>
          </p:nvPr>
        </p:nvSpPr>
        <p:spPr>
          <a:xfrm>
            <a:off x="-3008985" y="1710146"/>
            <a:ext cx="603504" cy="603504"/>
          </a:xfrm>
        </p:spPr>
      </p:sp>
      <p:sp>
        <p:nvSpPr>
          <p:cNvPr id="7" name="Espace réservé pour une image  6">
            <a:extLst>
              <a:ext uri="{FF2B5EF4-FFF2-40B4-BE49-F238E27FC236}">
                <a16:creationId xmlns:a16="http://schemas.microsoft.com/office/drawing/2014/main" id="{3776BF19-36F3-7A31-1E84-5DCF2BBBC7C0}"/>
              </a:ext>
            </a:extLst>
          </p:cNvPr>
          <p:cNvSpPr>
            <a:spLocks noGrp="1"/>
          </p:cNvSpPr>
          <p:nvPr>
            <p:ph type="pic" sz="quarter" idx="34"/>
          </p:nvPr>
        </p:nvSpPr>
        <p:spPr>
          <a:xfrm>
            <a:off x="-1662392" y="3040622"/>
            <a:ext cx="603504" cy="603504"/>
          </a:xfrm>
        </p:spPr>
      </p:sp>
      <p:sp>
        <p:nvSpPr>
          <p:cNvPr id="6" name="Titre 5">
            <a:extLst>
              <a:ext uri="{FF2B5EF4-FFF2-40B4-BE49-F238E27FC236}">
                <a16:creationId xmlns:a16="http://schemas.microsoft.com/office/drawing/2014/main" id="{6243CCB1-6A6E-88C3-5330-9D0CD0F1BDD0}"/>
              </a:ext>
            </a:extLst>
          </p:cNvPr>
          <p:cNvSpPr>
            <a:spLocks noGrp="1"/>
          </p:cNvSpPr>
          <p:nvPr>
            <p:ph type="title"/>
          </p:nvPr>
        </p:nvSpPr>
        <p:spPr/>
        <p:txBody>
          <a:bodyPr/>
          <a:lstStyle/>
          <a:p>
            <a:r>
              <a:rPr lang="fr-FR" dirty="0">
                <a:ln w="19050">
                  <a:solidFill>
                    <a:prstClr val="white"/>
                  </a:solidFill>
                </a:ln>
                <a:latin typeface="Arial"/>
                <a:cs typeface="Arial"/>
              </a:rPr>
              <a:t>CONCLUSION Générale</a:t>
            </a:r>
            <a:endParaRPr lang="fr-FR" dirty="0"/>
          </a:p>
        </p:txBody>
      </p:sp>
      <p:sp>
        <p:nvSpPr>
          <p:cNvPr id="8" name="ZoneTexte 7">
            <a:extLst>
              <a:ext uri="{FF2B5EF4-FFF2-40B4-BE49-F238E27FC236}">
                <a16:creationId xmlns:a16="http://schemas.microsoft.com/office/drawing/2014/main" id="{329F02B0-C3AD-7026-E5F6-F27FBA6986DA}"/>
              </a:ext>
            </a:extLst>
          </p:cNvPr>
          <p:cNvSpPr txBox="1"/>
          <p:nvPr/>
        </p:nvSpPr>
        <p:spPr>
          <a:xfrm>
            <a:off x="1352781" y="2482605"/>
            <a:ext cx="94858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fr-FR" b="1" dirty="0">
                <a:solidFill>
                  <a:schemeClr val="bg1"/>
                </a:solidFill>
                <a:latin typeface="Cambria"/>
                <a:ea typeface="Cambria"/>
                <a:cs typeface="Times New Roman"/>
              </a:rPr>
              <a:t>Ce mini-projet a permis de mettre en pratique les concepts UML et Java Avancée à travers un cas réel. Il a renforcé les compétences en analyse, conception et développement d’applications orientées objet.</a:t>
            </a:r>
            <a:endParaRPr lang="fr-FR" b="1">
              <a:solidFill>
                <a:schemeClr val="bg1"/>
              </a:solidFill>
              <a:latin typeface="Cambria"/>
              <a:ea typeface="Cambria"/>
            </a:endParaRPr>
          </a:p>
          <a:p>
            <a:endParaRPr lang="fr-FR" b="1" dirty="0">
              <a:solidFill>
                <a:schemeClr val="bg1"/>
              </a:solidFill>
              <a:latin typeface="Cambria"/>
              <a:ea typeface="Cambria"/>
              <a:cs typeface="Times New Roman"/>
            </a:endParaRPr>
          </a:p>
          <a:p>
            <a:pPr marL="285750" indent="-285750">
              <a:buFont typeface="Calibri"/>
              <a:buChar char="-"/>
            </a:pPr>
            <a:r>
              <a:rPr lang="fr-FR" b="1" dirty="0">
                <a:solidFill>
                  <a:schemeClr val="bg1"/>
                </a:solidFill>
                <a:latin typeface="Cambria"/>
                <a:ea typeface="Cambria"/>
                <a:cs typeface="Times New Roman"/>
              </a:rPr>
              <a:t>Ce projet constitue une base solide pour des améliorations futures telles que l’ajout d’une base de données avancée ou d’une version web.</a:t>
            </a:r>
            <a:endParaRPr lang="fr-FR" b="1" dirty="0">
              <a:solidFill>
                <a:schemeClr val="bg1"/>
              </a:solidFill>
              <a:latin typeface="Cambria"/>
              <a:ea typeface="Cambria"/>
            </a:endParaRPr>
          </a:p>
          <a:p>
            <a:br>
              <a:rPr lang="en-US" dirty="0"/>
            </a:br>
            <a:endParaRPr lang="en-US" dirty="0"/>
          </a:p>
        </p:txBody>
      </p:sp>
    </p:spTree>
    <p:extLst>
      <p:ext uri="{BB962C8B-B14F-4D97-AF65-F5344CB8AC3E}">
        <p14:creationId xmlns:p14="http://schemas.microsoft.com/office/powerpoint/2010/main" val="190000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0A53A-BFE0-2D6C-4E88-E9D245C1284E}"/>
            </a:ext>
          </a:extLst>
        </p:cNvPr>
        <p:cNvGrpSpPr/>
        <p:nvPr/>
      </p:nvGrpSpPr>
      <p:grpSpPr>
        <a:xfrm>
          <a:off x="0" y="0"/>
          <a:ext cx="0" cy="0"/>
          <a:chOff x="0" y="0"/>
          <a:chExt cx="0" cy="0"/>
        </a:xfrm>
      </p:grpSpPr>
      <p:pic>
        <p:nvPicPr>
          <p:cNvPr id="74" name="Espace réservé d’image 73" descr="Contour de zone">
            <a:extLst>
              <a:ext uri="{FF2B5EF4-FFF2-40B4-BE49-F238E27FC236}">
                <a16:creationId xmlns:a16="http://schemas.microsoft.com/office/drawing/2014/main" id="{59C0A76D-8137-F909-53F3-F9557CC2566B}"/>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35005" y="3645384"/>
            <a:ext cx="603504" cy="603504"/>
          </a:xfrm>
        </p:spPr>
      </p:pic>
      <p:sp>
        <p:nvSpPr>
          <p:cNvPr id="21" name="Espace réservé du texte 20">
            <a:extLst>
              <a:ext uri="{FF2B5EF4-FFF2-40B4-BE49-F238E27FC236}">
                <a16:creationId xmlns:a16="http://schemas.microsoft.com/office/drawing/2014/main" id="{0A5EC9EC-EBBB-37F3-32BC-7293E527CCDD}"/>
              </a:ext>
            </a:extLst>
          </p:cNvPr>
          <p:cNvSpPr>
            <a:spLocks noGrp="1"/>
          </p:cNvSpPr>
          <p:nvPr>
            <p:ph type="body" sz="quarter" idx="27"/>
          </p:nvPr>
        </p:nvSpPr>
        <p:spPr>
          <a:xfrm>
            <a:off x="-3612849" y="4715893"/>
            <a:ext cx="2383764" cy="365125"/>
          </a:xfrm>
        </p:spPr>
        <p:txBody>
          <a:bodyPr rtlCol="0">
            <a:normAutofit/>
          </a:bodyPr>
          <a:lstStyle/>
          <a:p>
            <a:pPr rtl="0"/>
            <a:r>
              <a:rPr lang="fr-FR"/>
              <a:t>Unique</a:t>
            </a:r>
          </a:p>
        </p:txBody>
      </p:sp>
      <p:sp>
        <p:nvSpPr>
          <p:cNvPr id="22" name="Espace réservé du texte 21">
            <a:extLst>
              <a:ext uri="{FF2B5EF4-FFF2-40B4-BE49-F238E27FC236}">
                <a16:creationId xmlns:a16="http://schemas.microsoft.com/office/drawing/2014/main" id="{8B3B4B5C-1AA7-B522-E9B9-126250E5C37B}"/>
              </a:ext>
            </a:extLst>
          </p:cNvPr>
          <p:cNvSpPr>
            <a:spLocks noGrp="1"/>
          </p:cNvSpPr>
          <p:nvPr>
            <p:ph type="body" sz="quarter" idx="28"/>
          </p:nvPr>
        </p:nvSpPr>
        <p:spPr>
          <a:xfrm>
            <a:off x="-3008087" y="3965866"/>
            <a:ext cx="2383764" cy="1126085"/>
          </a:xfrm>
        </p:spPr>
        <p:txBody>
          <a:bodyPr rtlCol="0"/>
          <a:lstStyle/>
          <a:p>
            <a:pPr rtl="0"/>
            <a:r>
              <a:rPr lang="fr-FR"/>
              <a:t>Seul produit spécifiquement dédié à la gestion des tâches</a:t>
            </a:r>
          </a:p>
        </p:txBody>
      </p:sp>
      <p:sp>
        <p:nvSpPr>
          <p:cNvPr id="23" name="Espace réservé du texte 22">
            <a:extLst>
              <a:ext uri="{FF2B5EF4-FFF2-40B4-BE49-F238E27FC236}">
                <a16:creationId xmlns:a16="http://schemas.microsoft.com/office/drawing/2014/main" id="{4AA46C8A-8D5E-3E6D-66DE-DFEE71F6461E}"/>
              </a:ext>
            </a:extLst>
          </p:cNvPr>
          <p:cNvSpPr>
            <a:spLocks noGrp="1"/>
          </p:cNvSpPr>
          <p:nvPr>
            <p:ph type="body" sz="quarter" idx="29"/>
          </p:nvPr>
        </p:nvSpPr>
        <p:spPr>
          <a:xfrm>
            <a:off x="-5514300" y="4328846"/>
            <a:ext cx="4283660" cy="365125"/>
          </a:xfrm>
        </p:spPr>
        <p:txBody>
          <a:bodyPr rtlCol="0">
            <a:normAutofit/>
          </a:bodyPr>
          <a:lstStyle/>
          <a:p>
            <a:pPr rtl="0"/>
            <a:r>
              <a:rPr lang="fr-FR"/>
              <a:t>Premier sur le marché</a:t>
            </a:r>
          </a:p>
        </p:txBody>
      </p:sp>
      <p:sp>
        <p:nvSpPr>
          <p:cNvPr id="17" name="Espace réservé du texte 16">
            <a:extLst>
              <a:ext uri="{FF2B5EF4-FFF2-40B4-BE49-F238E27FC236}">
                <a16:creationId xmlns:a16="http://schemas.microsoft.com/office/drawing/2014/main" id="{DDFDBBCD-9C55-4680-61F4-72E577C1EFB0}"/>
              </a:ext>
            </a:extLst>
          </p:cNvPr>
          <p:cNvSpPr>
            <a:spLocks noGrp="1"/>
          </p:cNvSpPr>
          <p:nvPr>
            <p:ph type="body" sz="quarter" idx="15"/>
          </p:nvPr>
        </p:nvSpPr>
        <p:spPr>
          <a:xfrm>
            <a:off x="-3016161" y="4332411"/>
            <a:ext cx="2383764" cy="1126085"/>
          </a:xfrm>
        </p:spPr>
        <p:txBody>
          <a:bodyPr rtlCol="0">
            <a:normAutofit/>
          </a:bodyPr>
          <a:lstStyle/>
          <a:p>
            <a:pPr rtl="0"/>
            <a:r>
              <a:rPr lang="fr-FR"/>
              <a:t>Premier produit brillamment conçu, à la fois sophistiqué et fonctionnel</a:t>
            </a:r>
          </a:p>
        </p:txBody>
      </p:sp>
      <p:sp>
        <p:nvSpPr>
          <p:cNvPr id="24" name="Espace réservé du texte 23">
            <a:extLst>
              <a:ext uri="{FF2B5EF4-FFF2-40B4-BE49-F238E27FC236}">
                <a16:creationId xmlns:a16="http://schemas.microsoft.com/office/drawing/2014/main" id="{437A6E73-2C48-DACF-8942-B52F3A698B2D}"/>
              </a:ext>
            </a:extLst>
          </p:cNvPr>
          <p:cNvSpPr>
            <a:spLocks noGrp="1"/>
          </p:cNvSpPr>
          <p:nvPr>
            <p:ph type="body" sz="quarter" idx="30"/>
          </p:nvPr>
        </p:nvSpPr>
        <p:spPr>
          <a:xfrm>
            <a:off x="-4209570" y="2308941"/>
            <a:ext cx="2383765" cy="365125"/>
          </a:xfrm>
        </p:spPr>
        <p:txBody>
          <a:bodyPr rtlCol="0">
            <a:normAutofit/>
          </a:bodyPr>
          <a:lstStyle/>
          <a:p>
            <a:pPr rtl="0"/>
            <a:r>
              <a:rPr lang="fr-FR"/>
              <a:t>Testé</a:t>
            </a:r>
          </a:p>
        </p:txBody>
      </p:sp>
      <p:sp>
        <p:nvSpPr>
          <p:cNvPr id="19" name="Espace réservé du texte 18">
            <a:extLst>
              <a:ext uri="{FF2B5EF4-FFF2-40B4-BE49-F238E27FC236}">
                <a16:creationId xmlns:a16="http://schemas.microsoft.com/office/drawing/2014/main" id="{F908D16B-06F4-00E1-A375-148A2DDC6F53}"/>
              </a:ext>
            </a:extLst>
          </p:cNvPr>
          <p:cNvSpPr>
            <a:spLocks noGrp="1"/>
          </p:cNvSpPr>
          <p:nvPr>
            <p:ph type="body" sz="quarter" idx="17"/>
          </p:nvPr>
        </p:nvSpPr>
        <p:spPr>
          <a:xfrm>
            <a:off x="-2854903" y="2114946"/>
            <a:ext cx="2383765" cy="1126085"/>
          </a:xfrm>
        </p:spPr>
        <p:txBody>
          <a:bodyPr rtlCol="0">
            <a:normAutofit/>
          </a:bodyPr>
          <a:lstStyle/>
          <a:p>
            <a:pPr rtl="0"/>
            <a:r>
              <a:rPr lang="fr-FR"/>
              <a:t>Tests effectués auprès d’entreprises de la région</a:t>
            </a:r>
          </a:p>
        </p:txBody>
      </p:sp>
      <p:pic>
        <p:nvPicPr>
          <p:cNvPr id="77" name="Espace réservé d’image 76" descr="Contour de questions">
            <a:extLst>
              <a:ext uri="{FF2B5EF4-FFF2-40B4-BE49-F238E27FC236}">
                <a16:creationId xmlns:a16="http://schemas.microsoft.com/office/drawing/2014/main" id="{C9BBF42D-8D9D-F876-6D5D-E189A6F01BC9}"/>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718187" y="1806907"/>
            <a:ext cx="603504" cy="603504"/>
          </a:xfrm>
        </p:spPr>
      </p:pic>
      <p:sp>
        <p:nvSpPr>
          <p:cNvPr id="25" name="Espace réservé du texte 24">
            <a:extLst>
              <a:ext uri="{FF2B5EF4-FFF2-40B4-BE49-F238E27FC236}">
                <a16:creationId xmlns:a16="http://schemas.microsoft.com/office/drawing/2014/main" id="{E586258D-E761-D6DD-B811-0379A0866A24}"/>
              </a:ext>
            </a:extLst>
          </p:cNvPr>
          <p:cNvSpPr>
            <a:spLocks noGrp="1"/>
          </p:cNvSpPr>
          <p:nvPr>
            <p:ph type="body" sz="quarter" idx="31"/>
          </p:nvPr>
        </p:nvSpPr>
        <p:spPr>
          <a:xfrm>
            <a:off x="-3148698" y="1184084"/>
            <a:ext cx="2383765" cy="365125"/>
          </a:xfrm>
        </p:spPr>
        <p:txBody>
          <a:bodyPr rtlCol="0">
            <a:normAutofit/>
          </a:bodyPr>
          <a:lstStyle/>
          <a:p>
            <a:pPr rtl="0"/>
            <a:r>
              <a:rPr lang="fr-FR"/>
              <a:t>Authentique</a:t>
            </a:r>
          </a:p>
        </p:txBody>
      </p:sp>
      <p:sp>
        <p:nvSpPr>
          <p:cNvPr id="20" name="Espace réservé du texte 19">
            <a:extLst>
              <a:ext uri="{FF2B5EF4-FFF2-40B4-BE49-F238E27FC236}">
                <a16:creationId xmlns:a16="http://schemas.microsoft.com/office/drawing/2014/main" id="{0F9624B9-75EC-DEBC-B5D0-82BC23685FA8}"/>
              </a:ext>
            </a:extLst>
          </p:cNvPr>
          <p:cNvSpPr>
            <a:spLocks noGrp="1"/>
          </p:cNvSpPr>
          <p:nvPr>
            <p:ph type="body" sz="quarter" idx="19"/>
          </p:nvPr>
        </p:nvSpPr>
        <p:spPr>
          <a:xfrm>
            <a:off x="-3148698" y="1498089"/>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0BFE94D2-F44C-4915-3288-6877D1519205}"/>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5B6125BE-FA41-A3E4-DC43-00C49D6118B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16</a:t>
            </a:fld>
            <a:endParaRPr lang="fr-FR"/>
          </a:p>
        </p:txBody>
      </p:sp>
      <p:sp>
        <p:nvSpPr>
          <p:cNvPr id="5" name="Espace réservé pour une image  4">
            <a:extLst>
              <a:ext uri="{FF2B5EF4-FFF2-40B4-BE49-F238E27FC236}">
                <a16:creationId xmlns:a16="http://schemas.microsoft.com/office/drawing/2014/main" id="{EDFCF8A7-91D2-F48F-FB79-0FDE315D9955}"/>
              </a:ext>
            </a:extLst>
          </p:cNvPr>
          <p:cNvSpPr>
            <a:spLocks noGrp="1"/>
          </p:cNvSpPr>
          <p:nvPr>
            <p:ph type="pic" sz="quarter" idx="33"/>
          </p:nvPr>
        </p:nvSpPr>
        <p:spPr>
          <a:xfrm>
            <a:off x="-3008985" y="1710146"/>
            <a:ext cx="603504" cy="603504"/>
          </a:xfrm>
        </p:spPr>
      </p:sp>
      <p:sp>
        <p:nvSpPr>
          <p:cNvPr id="7" name="Espace réservé pour une image  6">
            <a:extLst>
              <a:ext uri="{FF2B5EF4-FFF2-40B4-BE49-F238E27FC236}">
                <a16:creationId xmlns:a16="http://schemas.microsoft.com/office/drawing/2014/main" id="{7155F2AA-271C-E0F5-CAC1-C319B53FFDE1}"/>
              </a:ext>
            </a:extLst>
          </p:cNvPr>
          <p:cNvSpPr>
            <a:spLocks noGrp="1"/>
          </p:cNvSpPr>
          <p:nvPr>
            <p:ph type="pic" sz="quarter" idx="34"/>
          </p:nvPr>
        </p:nvSpPr>
        <p:spPr>
          <a:xfrm>
            <a:off x="-1662392" y="3040622"/>
            <a:ext cx="603504" cy="603504"/>
          </a:xfrm>
        </p:spPr>
      </p:sp>
      <p:sp>
        <p:nvSpPr>
          <p:cNvPr id="6" name="Titre 5">
            <a:extLst>
              <a:ext uri="{FF2B5EF4-FFF2-40B4-BE49-F238E27FC236}">
                <a16:creationId xmlns:a16="http://schemas.microsoft.com/office/drawing/2014/main" id="{5B3DFDFB-ECA8-B751-D096-E75767A3BC3C}"/>
              </a:ext>
            </a:extLst>
          </p:cNvPr>
          <p:cNvSpPr>
            <a:spLocks noGrp="1"/>
          </p:cNvSpPr>
          <p:nvPr>
            <p:ph type="title"/>
          </p:nvPr>
        </p:nvSpPr>
        <p:spPr>
          <a:xfrm>
            <a:off x="2452697" y="2610007"/>
            <a:ext cx="7286605" cy="634323"/>
          </a:xfrm>
        </p:spPr>
        <p:txBody>
          <a:bodyPr/>
          <a:lstStyle/>
          <a:p>
            <a:r>
              <a:rPr lang="fr-FR" dirty="0">
                <a:ln w="19050">
                  <a:solidFill>
                    <a:prstClr val="white"/>
                  </a:solidFill>
                </a:ln>
                <a:latin typeface="Arial"/>
                <a:cs typeface="Arial"/>
              </a:rPr>
              <a:t>MERCI POUR VOTRE ATTENTION</a:t>
            </a:r>
            <a:endParaRPr lang="fr-FR" dirty="0">
              <a:ln w="19050">
                <a:solidFill>
                  <a:prstClr val="white"/>
                </a:solidFill>
              </a:ln>
            </a:endParaRPr>
          </a:p>
        </p:txBody>
      </p:sp>
      <p:sp>
        <p:nvSpPr>
          <p:cNvPr id="8" name="ZoneTexte 7">
            <a:extLst>
              <a:ext uri="{FF2B5EF4-FFF2-40B4-BE49-F238E27FC236}">
                <a16:creationId xmlns:a16="http://schemas.microsoft.com/office/drawing/2014/main" id="{9D563556-C021-6708-988F-234955A49295}"/>
              </a:ext>
            </a:extLst>
          </p:cNvPr>
          <p:cNvSpPr txBox="1"/>
          <p:nvPr/>
        </p:nvSpPr>
        <p:spPr>
          <a:xfrm>
            <a:off x="1352781" y="2482605"/>
            <a:ext cx="94858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b="1" dirty="0">
              <a:solidFill>
                <a:schemeClr val="bg1"/>
              </a:solidFill>
              <a:latin typeface="Cambria"/>
              <a:ea typeface="Cambria"/>
              <a:cs typeface="Times New Roman"/>
            </a:endParaRPr>
          </a:p>
          <a:p>
            <a:br>
              <a:rPr lang="en-US" dirty="0"/>
            </a:br>
            <a:endParaRPr lang="en-US" dirty="0"/>
          </a:p>
        </p:txBody>
      </p:sp>
    </p:spTree>
    <p:extLst>
      <p:ext uri="{BB962C8B-B14F-4D97-AF65-F5344CB8AC3E}">
        <p14:creationId xmlns:p14="http://schemas.microsoft.com/office/powerpoint/2010/main" val="21896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Espace réservé d’image 107" descr="Une image contenant nuit, Néon, capture d’écran, Caractère coloré&#10;&#10;Le contenu généré par l’IA peut être incorrect.">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a:srcRect/>
          <a:stretch/>
        </p:blipFill>
        <p:spPr>
          <a:xfrm flipH="1">
            <a:off x="5012530" y="1034975"/>
            <a:ext cx="7196138" cy="4797425"/>
          </a:xfrm>
        </p:spPr>
      </p:pic>
      <p:sp>
        <p:nvSpPr>
          <p:cNvPr id="20" name="Titre 19">
            <a:extLst>
              <a:ext uri="{FF2B5EF4-FFF2-40B4-BE49-F238E27FC236}">
                <a16:creationId xmlns:a16="http://schemas.microsoft.com/office/drawing/2014/main" id="{2E468DC9-F7EA-4DDD-A3C6-7FED01F0AB9B}"/>
              </a:ext>
            </a:extLst>
          </p:cNvPr>
          <p:cNvSpPr>
            <a:spLocks noGrp="1"/>
          </p:cNvSpPr>
          <p:nvPr>
            <p:ph type="title"/>
          </p:nvPr>
        </p:nvSpPr>
        <p:spPr>
          <a:xfrm>
            <a:off x="-2" y="1694889"/>
            <a:ext cx="6122160" cy="3695684"/>
          </a:xfrm>
        </p:spPr>
        <p:txBody>
          <a:bodyPr rtlCol="0"/>
          <a:lstStyle/>
          <a:p>
            <a:pPr rtl="0"/>
            <a:r>
              <a:rPr lang="fr-FR" dirty="0">
                <a:ln w="19050">
                  <a:solidFill>
                    <a:srgbClr val="0C1A69"/>
                  </a:solidFill>
                </a:ln>
                <a:latin typeface="Arial"/>
                <a:cs typeface="Arial"/>
              </a:rPr>
              <a:t>Introduction</a:t>
            </a:r>
          </a:p>
        </p:txBody>
      </p:sp>
      <p:sp>
        <p:nvSpPr>
          <p:cNvPr id="30" name="Espace réservé du texte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5048344" cy="2256384"/>
          </a:xfrm>
        </p:spPr>
        <p:txBody>
          <a:bodyPr vert="horz" lIns="91440" tIns="45720" rIns="91440" bIns="45720" rtlCol="0" anchor="t">
            <a:normAutofit/>
          </a:bodyPr>
          <a:lstStyle/>
          <a:p>
            <a:r>
              <a:rPr lang="fr-FR" sz="1200" dirty="0">
                <a:solidFill>
                  <a:srgbClr val="000000"/>
                </a:solidFill>
                <a:latin typeface="Times New Roman"/>
                <a:cs typeface="Times New Roman"/>
              </a:rPr>
              <a:t>Ce mini-projet est réalisé dans le cadre du module </a:t>
            </a:r>
            <a:r>
              <a:rPr lang="fr-FR" sz="1200" b="1" dirty="0">
                <a:solidFill>
                  <a:srgbClr val="000000"/>
                </a:solidFill>
                <a:latin typeface="Times New Roman"/>
                <a:cs typeface="Times New Roman"/>
              </a:rPr>
              <a:t>UML et Java Avancée</a:t>
            </a:r>
            <a:r>
              <a:rPr lang="fr-FR" sz="1200" dirty="0">
                <a:solidFill>
                  <a:srgbClr val="000000"/>
                </a:solidFill>
                <a:latin typeface="Times New Roman"/>
                <a:cs typeface="Times New Roman"/>
              </a:rPr>
              <a:t>. Il a pour objectif principal de mettre en pratique les notions théoriques étudiées durant le semestre, notamment la modélisation UML et la programmation orientée objet en Java.</a:t>
            </a:r>
            <a:endParaRPr lang="fr-FR" dirty="0"/>
          </a:p>
          <a:p>
            <a:r>
              <a:rPr lang="fr-FR" sz="1200" dirty="0">
                <a:solidFill>
                  <a:srgbClr val="000000"/>
                </a:solidFill>
                <a:latin typeface="Times New Roman"/>
                <a:cs typeface="Times New Roman"/>
              </a:rPr>
              <a:t>Le projet porte sur la conception et le développement d’un </a:t>
            </a:r>
            <a:r>
              <a:rPr lang="fr-FR" sz="1200" b="1" dirty="0">
                <a:solidFill>
                  <a:srgbClr val="000000"/>
                </a:solidFill>
                <a:latin typeface="Times New Roman"/>
                <a:cs typeface="Times New Roman"/>
              </a:rPr>
              <a:t>système de gestion de bibliothèque universitaire</a:t>
            </a:r>
            <a:r>
              <a:rPr lang="fr-FR" sz="1200" dirty="0">
                <a:solidFill>
                  <a:srgbClr val="000000"/>
                </a:solidFill>
                <a:latin typeface="Times New Roman"/>
                <a:cs typeface="Times New Roman"/>
              </a:rPr>
              <a:t>. Ce type de système permet d’organiser efficacement les ressources documentaires et d’améliorer les services offerts aux utilisateurs.</a:t>
            </a:r>
            <a:endParaRPr lang="fr-FR" dirty="0"/>
          </a:p>
        </p:txBody>
      </p:sp>
      <p:sp>
        <p:nvSpPr>
          <p:cNvPr id="4" name="Espace réservé du pied de page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de bibliothèque universitaire</a:t>
            </a:r>
            <a:endParaRPr lang="fr-FR" dirty="0"/>
          </a:p>
        </p:txBody>
      </p:sp>
      <p:sp>
        <p:nvSpPr>
          <p:cNvPr id="5" name="Espace réservé du numéro de diapositive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a:t>2</a:t>
            </a:fld>
            <a:endParaRPr lang="fr-F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re 110">
            <a:extLst>
              <a:ext uri="{FF2B5EF4-FFF2-40B4-BE49-F238E27FC236}">
                <a16:creationId xmlns:a16="http://schemas.microsoft.com/office/drawing/2014/main" id="{CC9F3600-2711-4A49-8018-C4671B56159C}"/>
              </a:ext>
            </a:extLst>
          </p:cNvPr>
          <p:cNvSpPr>
            <a:spLocks noGrp="1"/>
          </p:cNvSpPr>
          <p:nvPr>
            <p:ph type="title"/>
          </p:nvPr>
        </p:nvSpPr>
        <p:spPr>
          <a:xfrm>
            <a:off x="2823316" y="2803531"/>
            <a:ext cx="6547353" cy="634323"/>
          </a:xfrm>
        </p:spPr>
        <p:txBody>
          <a:bodyPr rtlCol="0">
            <a:normAutofit fontScale="90000"/>
          </a:bodyPr>
          <a:lstStyle/>
          <a:p>
            <a:r>
              <a:rPr lang="fr-FR" b="0" dirty="0">
                <a:ln w="19050">
                  <a:solidFill>
                    <a:prstClr val="white"/>
                  </a:solidFill>
                </a:ln>
                <a:latin typeface="Arial"/>
                <a:cs typeface="Arial"/>
              </a:rPr>
              <a:t>Objectifs et Analyse des besoins</a:t>
            </a:r>
            <a:endParaRPr lang="fr-FR" dirty="0">
              <a:latin typeface="Arial"/>
              <a:cs typeface="Arial"/>
            </a:endParaRPr>
          </a:p>
        </p:txBody>
      </p:sp>
      <p:pic>
        <p:nvPicPr>
          <p:cNvPr id="74" name="Espace réservé d’image 73" descr="Contour de zo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235005" y="3645384"/>
            <a:ext cx="603504" cy="603504"/>
          </a:xfrm>
        </p:spPr>
      </p:pic>
      <p:sp>
        <p:nvSpPr>
          <p:cNvPr id="21" name="Espace réservé du texte 20">
            <a:extLst>
              <a:ext uri="{FF2B5EF4-FFF2-40B4-BE49-F238E27FC236}">
                <a16:creationId xmlns:a16="http://schemas.microsoft.com/office/drawing/2014/main" id="{805BF1CD-2EC6-44F4-8AD8-25D9BD488B7A}"/>
              </a:ext>
            </a:extLst>
          </p:cNvPr>
          <p:cNvSpPr>
            <a:spLocks noGrp="1"/>
          </p:cNvSpPr>
          <p:nvPr>
            <p:ph type="body" sz="quarter" idx="27"/>
          </p:nvPr>
        </p:nvSpPr>
        <p:spPr>
          <a:xfrm>
            <a:off x="-3612849" y="4715893"/>
            <a:ext cx="2383764" cy="365125"/>
          </a:xfrm>
        </p:spPr>
        <p:txBody>
          <a:bodyPr rtlCol="0">
            <a:normAutofit/>
          </a:bodyPr>
          <a:lstStyle/>
          <a:p>
            <a:pPr rtl="0"/>
            <a:r>
              <a:rPr lang="fr-FR"/>
              <a:t>Unique</a:t>
            </a:r>
          </a:p>
        </p:txBody>
      </p:sp>
      <p:sp>
        <p:nvSpPr>
          <p:cNvPr id="22" name="Espace réservé du texte 21">
            <a:extLst>
              <a:ext uri="{FF2B5EF4-FFF2-40B4-BE49-F238E27FC236}">
                <a16:creationId xmlns:a16="http://schemas.microsoft.com/office/drawing/2014/main" id="{842BC471-A2E1-4473-9B5A-6D7A21B6A881}"/>
              </a:ext>
            </a:extLst>
          </p:cNvPr>
          <p:cNvSpPr>
            <a:spLocks noGrp="1"/>
          </p:cNvSpPr>
          <p:nvPr>
            <p:ph type="body" sz="quarter" idx="28"/>
          </p:nvPr>
        </p:nvSpPr>
        <p:spPr>
          <a:xfrm>
            <a:off x="-3008087" y="3965866"/>
            <a:ext cx="2383764" cy="1126085"/>
          </a:xfrm>
        </p:spPr>
        <p:txBody>
          <a:bodyPr rtlCol="0"/>
          <a:lstStyle/>
          <a:p>
            <a:pPr rtl="0"/>
            <a:r>
              <a:rPr lang="fr-FR"/>
              <a:t>Seul produit spécifiquement dédié à la gestion des tâches</a:t>
            </a:r>
          </a:p>
        </p:txBody>
      </p:sp>
      <p:sp>
        <p:nvSpPr>
          <p:cNvPr id="23" name="Espace réservé du texte 22">
            <a:extLst>
              <a:ext uri="{FF2B5EF4-FFF2-40B4-BE49-F238E27FC236}">
                <a16:creationId xmlns:a16="http://schemas.microsoft.com/office/drawing/2014/main" id="{5DF31FE0-F56B-494E-A42E-D2A3B4A5BE01}"/>
              </a:ext>
            </a:extLst>
          </p:cNvPr>
          <p:cNvSpPr>
            <a:spLocks noGrp="1"/>
          </p:cNvSpPr>
          <p:nvPr>
            <p:ph type="body" sz="quarter" idx="29"/>
          </p:nvPr>
        </p:nvSpPr>
        <p:spPr>
          <a:xfrm>
            <a:off x="-5514300" y="4328846"/>
            <a:ext cx="4283660" cy="365125"/>
          </a:xfrm>
        </p:spPr>
        <p:txBody>
          <a:bodyPr rtlCol="0">
            <a:normAutofit/>
          </a:bodyPr>
          <a:lstStyle/>
          <a:p>
            <a:pPr rtl="0"/>
            <a:r>
              <a:rPr lang="fr-FR"/>
              <a:t>Premier sur le marché</a:t>
            </a:r>
          </a:p>
        </p:txBody>
      </p:sp>
      <p:sp>
        <p:nvSpPr>
          <p:cNvPr id="17" name="Espace réservé du texte 16">
            <a:extLst>
              <a:ext uri="{FF2B5EF4-FFF2-40B4-BE49-F238E27FC236}">
                <a16:creationId xmlns:a16="http://schemas.microsoft.com/office/drawing/2014/main" id="{7D1AD01D-1F03-4995-A821-FA842C4F9E7C}"/>
              </a:ext>
            </a:extLst>
          </p:cNvPr>
          <p:cNvSpPr>
            <a:spLocks noGrp="1"/>
          </p:cNvSpPr>
          <p:nvPr>
            <p:ph type="body" sz="quarter" idx="15"/>
          </p:nvPr>
        </p:nvSpPr>
        <p:spPr>
          <a:xfrm>
            <a:off x="-3016161" y="4332411"/>
            <a:ext cx="2383764" cy="1126085"/>
          </a:xfrm>
        </p:spPr>
        <p:txBody>
          <a:bodyPr rtlCol="0">
            <a:normAutofit/>
          </a:bodyPr>
          <a:lstStyle/>
          <a:p>
            <a:pPr rtl="0"/>
            <a:r>
              <a:rPr lang="fr-FR"/>
              <a:t>Premier produit brillamment conçu, à la fois sophistiqué et fonctionnel</a:t>
            </a:r>
          </a:p>
        </p:txBody>
      </p:sp>
      <p:sp>
        <p:nvSpPr>
          <p:cNvPr id="24" name="Espace réservé du texte 23">
            <a:extLst>
              <a:ext uri="{FF2B5EF4-FFF2-40B4-BE49-F238E27FC236}">
                <a16:creationId xmlns:a16="http://schemas.microsoft.com/office/drawing/2014/main" id="{F59958C6-2B49-4E50-8050-97C6B6679AC1}"/>
              </a:ext>
            </a:extLst>
          </p:cNvPr>
          <p:cNvSpPr>
            <a:spLocks noGrp="1"/>
          </p:cNvSpPr>
          <p:nvPr>
            <p:ph type="body" sz="quarter" idx="30"/>
          </p:nvPr>
        </p:nvSpPr>
        <p:spPr>
          <a:xfrm>
            <a:off x="-4209570" y="2308941"/>
            <a:ext cx="2383765" cy="365125"/>
          </a:xfrm>
        </p:spPr>
        <p:txBody>
          <a:bodyPr rtlCol="0">
            <a:normAutofit/>
          </a:bodyPr>
          <a:lstStyle/>
          <a:p>
            <a:pPr rtl="0"/>
            <a:r>
              <a:rPr lang="fr-FR"/>
              <a:t>Testé</a:t>
            </a:r>
          </a:p>
        </p:txBody>
      </p:sp>
      <p:sp>
        <p:nvSpPr>
          <p:cNvPr id="19" name="Espace réservé du texte 18">
            <a:extLst>
              <a:ext uri="{FF2B5EF4-FFF2-40B4-BE49-F238E27FC236}">
                <a16:creationId xmlns:a16="http://schemas.microsoft.com/office/drawing/2014/main" id="{A301F0BB-3AE1-4877-8F78-D7F5AE48F810}"/>
              </a:ext>
            </a:extLst>
          </p:cNvPr>
          <p:cNvSpPr>
            <a:spLocks noGrp="1"/>
          </p:cNvSpPr>
          <p:nvPr>
            <p:ph type="body" sz="quarter" idx="17"/>
          </p:nvPr>
        </p:nvSpPr>
        <p:spPr>
          <a:xfrm>
            <a:off x="-2854903" y="2114946"/>
            <a:ext cx="2383765" cy="1126085"/>
          </a:xfrm>
        </p:spPr>
        <p:txBody>
          <a:bodyPr rtlCol="0">
            <a:normAutofit/>
          </a:bodyPr>
          <a:lstStyle/>
          <a:p>
            <a:pPr rtl="0"/>
            <a:r>
              <a:rPr lang="fr-FR"/>
              <a:t>Tests effectués auprès d’entreprises de la région</a:t>
            </a:r>
          </a:p>
        </p:txBody>
      </p:sp>
      <p:pic>
        <p:nvPicPr>
          <p:cNvPr id="77" name="Espace réservé d’image 76" descr="Contour de questions">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718187" y="1806907"/>
            <a:ext cx="603504" cy="603504"/>
          </a:xfrm>
        </p:spPr>
      </p:pic>
      <p:sp>
        <p:nvSpPr>
          <p:cNvPr id="25" name="Espace réservé du texte 24">
            <a:extLst>
              <a:ext uri="{FF2B5EF4-FFF2-40B4-BE49-F238E27FC236}">
                <a16:creationId xmlns:a16="http://schemas.microsoft.com/office/drawing/2014/main" id="{BAE2F608-914C-4C3C-93D9-10B4F89F1DF8}"/>
              </a:ext>
            </a:extLst>
          </p:cNvPr>
          <p:cNvSpPr>
            <a:spLocks noGrp="1"/>
          </p:cNvSpPr>
          <p:nvPr>
            <p:ph type="body" sz="quarter" idx="31"/>
          </p:nvPr>
        </p:nvSpPr>
        <p:spPr>
          <a:xfrm>
            <a:off x="-3148698" y="1184084"/>
            <a:ext cx="2383765" cy="365125"/>
          </a:xfrm>
        </p:spPr>
        <p:txBody>
          <a:bodyPr rtlCol="0">
            <a:normAutofit/>
          </a:bodyPr>
          <a:lstStyle/>
          <a:p>
            <a:pPr rtl="0"/>
            <a:r>
              <a:rPr lang="fr-FR"/>
              <a:t>Authentique</a:t>
            </a:r>
          </a:p>
        </p:txBody>
      </p:sp>
      <p:sp>
        <p:nvSpPr>
          <p:cNvPr id="20" name="Espace réservé du texte 19">
            <a:extLst>
              <a:ext uri="{FF2B5EF4-FFF2-40B4-BE49-F238E27FC236}">
                <a16:creationId xmlns:a16="http://schemas.microsoft.com/office/drawing/2014/main" id="{5F481192-C246-4A6A-8D3F-9EBF56786C13}"/>
              </a:ext>
            </a:extLst>
          </p:cNvPr>
          <p:cNvSpPr>
            <a:spLocks noGrp="1"/>
          </p:cNvSpPr>
          <p:nvPr>
            <p:ph type="body" sz="quarter" idx="19"/>
          </p:nvPr>
        </p:nvSpPr>
        <p:spPr>
          <a:xfrm>
            <a:off x="-3148698" y="1498089"/>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fr-FR" dirty="0"/>
              <a:t>Gestion du bibliothèque universitaire</a:t>
            </a:r>
          </a:p>
        </p:txBody>
      </p:sp>
      <p:sp>
        <p:nvSpPr>
          <p:cNvPr id="4" name="Espace réservé du numéro de diapositive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3</a:t>
            </a:fld>
            <a:endParaRPr lang="fr-FR"/>
          </a:p>
        </p:txBody>
      </p:sp>
      <p:sp>
        <p:nvSpPr>
          <p:cNvPr id="5" name="Espace réservé pour une image  4">
            <a:extLst>
              <a:ext uri="{FF2B5EF4-FFF2-40B4-BE49-F238E27FC236}">
                <a16:creationId xmlns:a16="http://schemas.microsoft.com/office/drawing/2014/main" id="{9931350B-757B-E55B-BE85-C0223948027F}"/>
              </a:ext>
            </a:extLst>
          </p:cNvPr>
          <p:cNvSpPr>
            <a:spLocks noGrp="1"/>
          </p:cNvSpPr>
          <p:nvPr>
            <p:ph type="pic" sz="quarter" idx="33"/>
          </p:nvPr>
        </p:nvSpPr>
        <p:spPr>
          <a:xfrm>
            <a:off x="-3008985" y="1710146"/>
            <a:ext cx="603504" cy="603504"/>
          </a:xfrm>
        </p:spPr>
      </p:sp>
      <p:sp>
        <p:nvSpPr>
          <p:cNvPr id="7" name="Espace réservé pour une image  6">
            <a:extLst>
              <a:ext uri="{FF2B5EF4-FFF2-40B4-BE49-F238E27FC236}">
                <a16:creationId xmlns:a16="http://schemas.microsoft.com/office/drawing/2014/main" id="{5FB475D3-F917-EE11-D7C8-9AB3ADB80940}"/>
              </a:ext>
            </a:extLst>
          </p:cNvPr>
          <p:cNvSpPr>
            <a:spLocks noGrp="1"/>
          </p:cNvSpPr>
          <p:nvPr>
            <p:ph type="pic" sz="quarter" idx="34"/>
          </p:nvPr>
        </p:nvSpPr>
        <p:spPr>
          <a:xfrm>
            <a:off x="-1662392" y="3040622"/>
            <a:ext cx="603504" cy="603504"/>
          </a:xfrm>
        </p:spPr>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r>
              <a:rPr lang="fr-FR" dirty="0">
                <a:ln w="19050">
                  <a:solidFill>
                    <a:srgbClr val="15C7C7"/>
                  </a:solidFill>
                </a:ln>
                <a:latin typeface="Arial"/>
                <a:cs typeface="Arial"/>
              </a:rPr>
              <a:t>Contexte du projet</a:t>
            </a:r>
            <a:endParaRPr lang="fr-FR" dirty="0">
              <a:ln w="19050">
                <a:solidFill>
                  <a:srgbClr val="15C7C7"/>
                </a:solidFill>
              </a:ln>
            </a:endParaRPr>
          </a:p>
        </p:txBody>
      </p:sp>
      <p:pic>
        <p:nvPicPr>
          <p:cNvPr id="52" name="Espace réservé d’image 51" descr="Une image contenant Toile d’araignée, toile, araignée&#10;&#10;Le contenu généré par l’IA peut être incorrect.">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a:srcRect/>
          <a:stretch/>
        </p:blipFill>
        <p:spPr>
          <a:xfrm flipH="1">
            <a:off x="2593" y="13419"/>
            <a:ext cx="3337378" cy="6844532"/>
          </a:xfrm>
        </p:spPr>
      </p:pic>
      <p:sp>
        <p:nvSpPr>
          <p:cNvPr id="64" name="Espace réservé du texte 63">
            <a:extLst>
              <a:ext uri="{FF2B5EF4-FFF2-40B4-BE49-F238E27FC236}">
                <a16:creationId xmlns:a16="http://schemas.microsoft.com/office/drawing/2014/main" id="{65AD76B6-01DC-462A-9FF0-16CC82FBDBE0}"/>
              </a:ext>
            </a:extLst>
          </p:cNvPr>
          <p:cNvSpPr>
            <a:spLocks noGrp="1"/>
          </p:cNvSpPr>
          <p:nvPr>
            <p:ph type="body" sz="quarter" idx="22"/>
          </p:nvPr>
        </p:nvSpPr>
        <p:spPr>
          <a:xfrm>
            <a:off x="-5158096" y="4548594"/>
            <a:ext cx="2747175" cy="365125"/>
          </a:xfrm>
        </p:spPr>
        <p:txBody>
          <a:bodyPr vert="horz" lIns="91440" tIns="45720" rIns="91440" bIns="45720" rtlCol="0" anchor="t">
            <a:normAutofit/>
          </a:bodyPr>
          <a:lstStyle/>
          <a:p>
            <a:pPr rtl="0"/>
            <a:endParaRPr lang="fr-FR" dirty="0"/>
          </a:p>
        </p:txBody>
      </p:sp>
      <p:sp>
        <p:nvSpPr>
          <p:cNvPr id="63" name="Espace réservé du texte 62">
            <a:extLst>
              <a:ext uri="{FF2B5EF4-FFF2-40B4-BE49-F238E27FC236}">
                <a16:creationId xmlns:a16="http://schemas.microsoft.com/office/drawing/2014/main" id="{831B3626-E1D2-42AE-AB45-94BC5112D8FC}"/>
              </a:ext>
            </a:extLst>
          </p:cNvPr>
          <p:cNvSpPr>
            <a:spLocks noGrp="1"/>
          </p:cNvSpPr>
          <p:nvPr>
            <p:ph type="body" sz="quarter" idx="16"/>
          </p:nvPr>
        </p:nvSpPr>
        <p:spPr>
          <a:xfrm>
            <a:off x="-3785046" y="4537221"/>
            <a:ext cx="2289974" cy="365125"/>
          </a:xfrm>
        </p:spPr>
        <p:txBody>
          <a:bodyPr vert="horz" lIns="91440" tIns="45720" rIns="91440" bIns="45720" rtlCol="0" anchor="t">
            <a:normAutofit/>
          </a:bodyPr>
          <a:lstStyle/>
          <a:p>
            <a:pPr rtl="0"/>
            <a:endParaRPr lang="fr-FR" dirty="0"/>
          </a:p>
        </p:txBody>
      </p:sp>
      <p:sp>
        <p:nvSpPr>
          <p:cNvPr id="67" name="Espace réservé du texte 66">
            <a:extLst>
              <a:ext uri="{FF2B5EF4-FFF2-40B4-BE49-F238E27FC236}">
                <a16:creationId xmlns:a16="http://schemas.microsoft.com/office/drawing/2014/main" id="{3705D4B7-D21E-458D-B289-A189923D7B3E}"/>
              </a:ext>
            </a:extLst>
          </p:cNvPr>
          <p:cNvSpPr>
            <a:spLocks noGrp="1"/>
          </p:cNvSpPr>
          <p:nvPr>
            <p:ph type="body" sz="quarter" idx="25"/>
          </p:nvPr>
        </p:nvSpPr>
        <p:spPr>
          <a:xfrm>
            <a:off x="-3126658" y="4412176"/>
            <a:ext cx="2289974" cy="631752"/>
          </a:xfrm>
        </p:spPr>
        <p:txBody>
          <a:bodyPr vert="horz" lIns="91440" tIns="45720" rIns="91440" bIns="45720" rtlCol="0" anchor="t">
            <a:normAutofit/>
          </a:bodyPr>
          <a:lstStyle/>
          <a:p>
            <a:pPr rtl="0"/>
            <a:endParaRPr lang="fr-FR" dirty="0"/>
          </a:p>
        </p:txBody>
      </p:sp>
      <p:sp>
        <p:nvSpPr>
          <p:cNvPr id="43" name="Espace réservé du texte 42">
            <a:extLst>
              <a:ext uri="{FF2B5EF4-FFF2-40B4-BE49-F238E27FC236}">
                <a16:creationId xmlns:a16="http://schemas.microsoft.com/office/drawing/2014/main" id="{80683256-31D4-4761-874B-66494293B9AF}"/>
              </a:ext>
            </a:extLst>
          </p:cNvPr>
          <p:cNvSpPr>
            <a:spLocks noGrp="1"/>
          </p:cNvSpPr>
          <p:nvPr>
            <p:ph type="body" sz="quarter" idx="18"/>
          </p:nvPr>
        </p:nvSpPr>
        <p:spPr>
          <a:xfrm>
            <a:off x="4042772" y="2245710"/>
            <a:ext cx="6759613" cy="2774493"/>
          </a:xfrm>
        </p:spPr>
        <p:txBody>
          <a:bodyPr vert="horz" lIns="91440" tIns="45720" rIns="91440" bIns="45720" rtlCol="0" anchor="t">
            <a:normAutofit/>
          </a:bodyPr>
          <a:lstStyle/>
          <a:p>
            <a:pPr>
              <a:lnSpc>
                <a:spcPct val="113999"/>
              </a:lnSpc>
            </a:pPr>
            <a:r>
              <a:rPr lang="fr-FR" b="1" dirty="0">
                <a:solidFill>
                  <a:schemeClr val="bg1">
                    <a:lumMod val="85000"/>
                  </a:schemeClr>
                </a:solidFill>
                <a:latin typeface="Book Antiqua"/>
                <a:cs typeface="Times New Roman"/>
              </a:rPr>
              <a:t>La bibliothèque universitaire gère quotidiennement un grand nombre de livres, d’adhérents ainsi que des opérations d’emprunt et de retour. Une gestion manuelle peut entraîner des erreurs, une perte de temps et un manque de suivi.</a:t>
            </a:r>
            <a:endParaRPr lang="fr-FR" b="1">
              <a:solidFill>
                <a:schemeClr val="bg1">
                  <a:lumMod val="85000"/>
                </a:schemeClr>
              </a:solidFill>
              <a:latin typeface="Book Antiqua"/>
            </a:endParaRPr>
          </a:p>
          <a:p>
            <a:pPr>
              <a:lnSpc>
                <a:spcPct val="113999"/>
              </a:lnSpc>
            </a:pPr>
            <a:endParaRPr lang="fr-FR" b="1" dirty="0">
              <a:solidFill>
                <a:schemeClr val="bg1">
                  <a:lumMod val="85000"/>
                </a:schemeClr>
              </a:solidFill>
              <a:latin typeface="Book Antiqua"/>
              <a:cs typeface="Times New Roman"/>
            </a:endParaRPr>
          </a:p>
          <a:p>
            <a:pPr>
              <a:lnSpc>
                <a:spcPct val="113999"/>
              </a:lnSpc>
            </a:pPr>
            <a:r>
              <a:rPr lang="fr-FR" b="1" dirty="0">
                <a:solidFill>
                  <a:schemeClr val="bg1">
                    <a:lumMod val="85000"/>
                  </a:schemeClr>
                </a:solidFill>
                <a:latin typeface="Book Antiqua"/>
                <a:cs typeface="Times New Roman"/>
              </a:rPr>
              <a:t>Afin de résoudre ces problèmes, ce mini-projet propose une application Java Desktop permettant d’automatiser la gestion des livres, des adhérents et des emprunts de manière sécurisée et fiable.</a:t>
            </a:r>
            <a:endParaRPr lang="fr-FR" b="1" dirty="0">
              <a:solidFill>
                <a:schemeClr val="bg1">
                  <a:lumMod val="85000"/>
                </a:schemeClr>
              </a:solidFill>
              <a:latin typeface="Book Antiqua"/>
            </a:endParaRPr>
          </a:p>
          <a:p>
            <a:pPr>
              <a:lnSpc>
                <a:spcPct val="113999"/>
              </a:lnSpc>
            </a:pPr>
            <a:br>
              <a:rPr lang="en-US" dirty="0"/>
            </a:br>
            <a:endParaRPr lang="en-US" dirty="0"/>
          </a:p>
          <a:p>
            <a:pPr>
              <a:lnSpc>
                <a:spcPct val="113999"/>
              </a:lnSpc>
            </a:pPr>
            <a:br>
              <a:rPr lang="en-US" dirty="0"/>
            </a:br>
            <a:endParaRPr lang="en-US" dirty="0"/>
          </a:p>
        </p:txBody>
      </p:sp>
      <p:sp>
        <p:nvSpPr>
          <p:cNvPr id="42" name="Espace réservé du texte 41">
            <a:extLst>
              <a:ext uri="{FF2B5EF4-FFF2-40B4-BE49-F238E27FC236}">
                <a16:creationId xmlns:a16="http://schemas.microsoft.com/office/drawing/2014/main" id="{A68FF55C-6F05-48FC-9323-AB8D48077BE6}"/>
              </a:ext>
            </a:extLst>
          </p:cNvPr>
          <p:cNvSpPr>
            <a:spLocks noGrp="1"/>
          </p:cNvSpPr>
          <p:nvPr>
            <p:ph type="body" sz="quarter" idx="17"/>
          </p:nvPr>
        </p:nvSpPr>
        <p:spPr>
          <a:xfrm>
            <a:off x="-4069375" y="3667352"/>
            <a:ext cx="2446951" cy="1739538"/>
          </a:xfrm>
        </p:spPr>
        <p:txBody>
          <a:bodyPr vert="horz" lIns="91440" tIns="45720" rIns="91440" bIns="45720" rtlCol="0" anchor="t">
            <a:normAutofit/>
          </a:bodyPr>
          <a:lstStyle/>
          <a:p>
            <a:pPr rtl="0"/>
            <a:endParaRPr lang="fr-FR" dirty="0"/>
          </a:p>
        </p:txBody>
      </p:sp>
      <p:sp>
        <p:nvSpPr>
          <p:cNvPr id="50" name="Espace réservé du texte 49">
            <a:extLst>
              <a:ext uri="{FF2B5EF4-FFF2-40B4-BE49-F238E27FC236}">
                <a16:creationId xmlns:a16="http://schemas.microsoft.com/office/drawing/2014/main" id="{0868D1C0-8D01-4F5F-ADB2-2B0A4D1E744F}"/>
              </a:ext>
            </a:extLst>
          </p:cNvPr>
          <p:cNvSpPr>
            <a:spLocks noGrp="1"/>
          </p:cNvSpPr>
          <p:nvPr>
            <p:ph type="body" sz="quarter" idx="26"/>
          </p:nvPr>
        </p:nvSpPr>
        <p:spPr>
          <a:xfrm>
            <a:off x="-3001553" y="2802993"/>
            <a:ext cx="2289974" cy="1739538"/>
          </a:xfrm>
        </p:spPr>
        <p:txBody>
          <a:bodyPr vert="horz" lIns="91440" tIns="45720" rIns="91440" bIns="45720" rtlCol="0" anchor="t">
            <a:normAutofit/>
          </a:bodyPr>
          <a:lstStyle/>
          <a:p>
            <a:pPr rtl="0"/>
            <a:endParaRPr lang="fr-FR" dirty="0"/>
          </a:p>
        </p:txBody>
      </p:sp>
      <p:sp>
        <p:nvSpPr>
          <p:cNvPr id="66" name="Espace réservé du texte 65">
            <a:extLst>
              <a:ext uri="{FF2B5EF4-FFF2-40B4-BE49-F238E27FC236}">
                <a16:creationId xmlns:a16="http://schemas.microsoft.com/office/drawing/2014/main" id="{AFE31293-F021-441C-AC98-EE94A46A408D}"/>
              </a:ext>
            </a:extLst>
          </p:cNvPr>
          <p:cNvSpPr>
            <a:spLocks noGrp="1"/>
          </p:cNvSpPr>
          <p:nvPr>
            <p:ph type="body" sz="quarter" idx="24"/>
          </p:nvPr>
        </p:nvSpPr>
        <p:spPr>
          <a:xfrm>
            <a:off x="-5419676" y="2754070"/>
            <a:ext cx="2289972" cy="365125"/>
          </a:xfrm>
        </p:spPr>
        <p:txBody>
          <a:bodyPr vert="horz" lIns="91440" tIns="45720" rIns="91440" bIns="45720" rtlCol="0" anchor="t">
            <a:normAutofit/>
          </a:bodyPr>
          <a:lstStyle/>
          <a:p>
            <a:pPr rtl="0"/>
            <a:endParaRPr lang="fr-FR" dirty="0"/>
          </a:p>
        </p:txBody>
      </p:sp>
      <p:sp>
        <p:nvSpPr>
          <p:cNvPr id="65" name="Espace réservé du texte 64">
            <a:extLst>
              <a:ext uri="{FF2B5EF4-FFF2-40B4-BE49-F238E27FC236}">
                <a16:creationId xmlns:a16="http://schemas.microsoft.com/office/drawing/2014/main" id="{270A850F-E957-43F7-B7FA-3CD874079131}"/>
              </a:ext>
            </a:extLst>
          </p:cNvPr>
          <p:cNvSpPr>
            <a:spLocks noGrp="1"/>
          </p:cNvSpPr>
          <p:nvPr>
            <p:ph type="body" sz="quarter" idx="23"/>
          </p:nvPr>
        </p:nvSpPr>
        <p:spPr>
          <a:xfrm>
            <a:off x="-4649405" y="3346652"/>
            <a:ext cx="2289974" cy="645139"/>
          </a:xfrm>
        </p:spPr>
        <p:txBody>
          <a:bodyPr vert="horz" lIns="91440" tIns="45720" rIns="91440" bIns="45720" rtlCol="0" anchor="t">
            <a:normAutofit/>
          </a:bodyPr>
          <a:lstStyle/>
          <a:p>
            <a:pPr rtl="0"/>
            <a:endParaRPr lang="fr-FR" dirty="0"/>
          </a:p>
        </p:txBody>
      </p:sp>
      <p:sp>
        <p:nvSpPr>
          <p:cNvPr id="45" name="Espace réservé du texte 44">
            <a:extLst>
              <a:ext uri="{FF2B5EF4-FFF2-40B4-BE49-F238E27FC236}">
                <a16:creationId xmlns:a16="http://schemas.microsoft.com/office/drawing/2014/main" id="{CC3342B2-173B-4413-BAB0-AF14408EA5FA}"/>
              </a:ext>
            </a:extLst>
          </p:cNvPr>
          <p:cNvSpPr>
            <a:spLocks noGrp="1"/>
          </p:cNvSpPr>
          <p:nvPr>
            <p:ph type="body" sz="quarter" idx="20"/>
          </p:nvPr>
        </p:nvSpPr>
        <p:spPr>
          <a:xfrm>
            <a:off x="-3918421" y="3257030"/>
            <a:ext cx="2289972" cy="1457161"/>
          </a:xfrm>
        </p:spPr>
        <p:txBody>
          <a:bodyPr vert="horz" lIns="91440" tIns="45720" rIns="91440" bIns="45720" rtlCol="0" anchor="t">
            <a:normAutofit/>
          </a:bodyPr>
          <a:lstStyle/>
          <a:p>
            <a:pPr rtl="0"/>
            <a:endParaRPr lang="fr-FR" dirty="0"/>
          </a:p>
        </p:txBody>
      </p:sp>
      <p:sp>
        <p:nvSpPr>
          <p:cNvPr id="44" name="Espace réservé du texte 43">
            <a:extLst>
              <a:ext uri="{FF2B5EF4-FFF2-40B4-BE49-F238E27FC236}">
                <a16:creationId xmlns:a16="http://schemas.microsoft.com/office/drawing/2014/main" id="{12753D88-B840-4BCA-80FC-E51B691A8578}"/>
              </a:ext>
            </a:extLst>
          </p:cNvPr>
          <p:cNvSpPr>
            <a:spLocks noGrp="1"/>
          </p:cNvSpPr>
          <p:nvPr>
            <p:ph type="body" sz="quarter" idx="19"/>
          </p:nvPr>
        </p:nvSpPr>
        <p:spPr>
          <a:xfrm>
            <a:off x="-4274091" y="3442321"/>
            <a:ext cx="2289974" cy="1463249"/>
          </a:xfrm>
        </p:spPr>
        <p:txBody>
          <a:bodyPr vert="horz" lIns="91440" tIns="45720" rIns="91440" bIns="45720" rtlCol="0" anchor="t">
            <a:normAutofit/>
          </a:bodyPr>
          <a:lstStyle/>
          <a:p>
            <a:pPr rtl="0"/>
            <a:endParaRPr lang="fr-FR" dirty="0"/>
          </a:p>
        </p:txBody>
      </p:sp>
      <p:sp>
        <p:nvSpPr>
          <p:cNvPr id="4" name="Espace réservé du pied de page 3">
            <a:extLst>
              <a:ext uri="{FF2B5EF4-FFF2-40B4-BE49-F238E27FC236}">
                <a16:creationId xmlns:a16="http://schemas.microsoft.com/office/drawing/2014/main" id="{FB7B4B2C-1327-46DF-8812-DDB6FD9420EA}"/>
              </a:ext>
            </a:extLst>
          </p:cNvPr>
          <p:cNvSpPr>
            <a:spLocks noGrp="1"/>
          </p:cNvSpPr>
          <p:nvPr>
            <p:ph type="ftr" sz="quarter" idx="11"/>
          </p:nvPr>
        </p:nvSpPr>
        <p:spPr>
          <a:xfrm>
            <a:off x="4834719" y="6538320"/>
            <a:ext cx="4114800" cy="365125"/>
          </a:xfrm>
        </p:spPr>
        <p:txBody>
          <a:bodyPr rtlCol="0"/>
          <a:lstStyle/>
          <a:p>
            <a:r>
              <a:rPr lang="fr-FR" dirty="0">
                <a:latin typeface="Posterama"/>
                <a:cs typeface="Posterama"/>
              </a:rPr>
              <a:t>GESTION DE </a:t>
            </a:r>
            <a:r>
              <a:rPr lang="fr-FR" dirty="0" err="1">
                <a:latin typeface="Posterama"/>
                <a:cs typeface="Posterama"/>
              </a:rPr>
              <a:t>BIBLIOTHèque</a:t>
            </a:r>
            <a:r>
              <a:rPr lang="fr-FR" dirty="0">
                <a:latin typeface="Posterama"/>
                <a:cs typeface="Posterama"/>
              </a:rPr>
              <a:t>  universitaire</a:t>
            </a:r>
          </a:p>
          <a:p>
            <a:endParaRPr lang="fr-FR" dirty="0"/>
          </a:p>
        </p:txBody>
      </p:sp>
      <p:sp>
        <p:nvSpPr>
          <p:cNvPr id="5" name="Espace réservé du numéro de diapositive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4</a:t>
            </a:fld>
            <a:endParaRPr lang="fr-FR"/>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56F7-ED52-1FF5-008B-1676B8AFA711}"/>
            </a:ext>
          </a:extLst>
        </p:cNvPr>
        <p:cNvGrpSpPr/>
        <p:nvPr/>
      </p:nvGrpSpPr>
      <p:grpSpPr>
        <a:xfrm>
          <a:off x="0" y="0"/>
          <a:ext cx="0" cy="0"/>
          <a:chOff x="0" y="0"/>
          <a:chExt cx="0" cy="0"/>
        </a:xfrm>
      </p:grpSpPr>
      <p:sp>
        <p:nvSpPr>
          <p:cNvPr id="34" name="Titre 33">
            <a:extLst>
              <a:ext uri="{FF2B5EF4-FFF2-40B4-BE49-F238E27FC236}">
                <a16:creationId xmlns:a16="http://schemas.microsoft.com/office/drawing/2014/main" id="{98FAB2FF-CDD3-1E2F-3BF3-FD6FA343B685}"/>
              </a:ext>
            </a:extLst>
          </p:cNvPr>
          <p:cNvSpPr>
            <a:spLocks noGrp="1"/>
          </p:cNvSpPr>
          <p:nvPr>
            <p:ph type="title"/>
          </p:nvPr>
        </p:nvSpPr>
        <p:spPr/>
        <p:txBody>
          <a:bodyPr rtlCol="0">
            <a:normAutofit fontScale="90000"/>
          </a:bodyPr>
          <a:lstStyle/>
          <a:p>
            <a:r>
              <a:rPr lang="fr-FR" dirty="0">
                <a:ln w="19050">
                  <a:solidFill>
                    <a:srgbClr val="15C7C7"/>
                  </a:solidFill>
                </a:ln>
                <a:latin typeface="Arial"/>
                <a:cs typeface="Arial"/>
              </a:rPr>
              <a:t>OBJECTIF du projet</a:t>
            </a:r>
            <a:endParaRPr lang="fr-FR" dirty="0">
              <a:ln w="19050">
                <a:solidFill>
                  <a:srgbClr val="15C7C7"/>
                </a:solidFill>
              </a:ln>
            </a:endParaRPr>
          </a:p>
        </p:txBody>
      </p:sp>
      <p:pic>
        <p:nvPicPr>
          <p:cNvPr id="52" name="Espace réservé d’image 51" descr="Une image contenant Toile d’araignée, toile, araignée&#10;&#10;Le contenu généré par l’IA peut être incorrect.">
            <a:extLst>
              <a:ext uri="{FF2B5EF4-FFF2-40B4-BE49-F238E27FC236}">
                <a16:creationId xmlns:a16="http://schemas.microsoft.com/office/drawing/2014/main" id="{F2682CDF-2705-60C4-8600-ADFD9F7F8B2E}"/>
              </a:ext>
            </a:extLst>
          </p:cNvPr>
          <p:cNvPicPr>
            <a:picLocks noGrp="1" noChangeAspect="1"/>
          </p:cNvPicPr>
          <p:nvPr>
            <p:ph type="pic" sz="quarter" idx="13"/>
          </p:nvPr>
        </p:nvPicPr>
        <p:blipFill rotWithShape="1">
          <a:blip r:embed="rId3"/>
          <a:srcRect/>
          <a:stretch/>
        </p:blipFill>
        <p:spPr>
          <a:xfrm flipH="1">
            <a:off x="2593" y="13419"/>
            <a:ext cx="3337378" cy="6844532"/>
          </a:xfrm>
        </p:spPr>
      </p:pic>
      <p:sp>
        <p:nvSpPr>
          <p:cNvPr id="64" name="Espace réservé du texte 63">
            <a:extLst>
              <a:ext uri="{FF2B5EF4-FFF2-40B4-BE49-F238E27FC236}">
                <a16:creationId xmlns:a16="http://schemas.microsoft.com/office/drawing/2014/main" id="{D8BC5221-DE07-B7AE-2868-B2BCA828FEAE}"/>
              </a:ext>
            </a:extLst>
          </p:cNvPr>
          <p:cNvSpPr>
            <a:spLocks noGrp="1"/>
          </p:cNvSpPr>
          <p:nvPr>
            <p:ph type="body" sz="quarter" idx="22"/>
          </p:nvPr>
        </p:nvSpPr>
        <p:spPr>
          <a:xfrm>
            <a:off x="-5158096" y="4548594"/>
            <a:ext cx="2747175" cy="365125"/>
          </a:xfrm>
        </p:spPr>
        <p:txBody>
          <a:bodyPr vert="horz" lIns="91440" tIns="45720" rIns="91440" bIns="45720" rtlCol="0" anchor="t">
            <a:normAutofit/>
          </a:bodyPr>
          <a:lstStyle/>
          <a:p>
            <a:pPr rtl="0"/>
            <a:endParaRPr lang="fr-FR" dirty="0"/>
          </a:p>
        </p:txBody>
      </p:sp>
      <p:sp>
        <p:nvSpPr>
          <p:cNvPr id="63" name="Espace réservé du texte 62">
            <a:extLst>
              <a:ext uri="{FF2B5EF4-FFF2-40B4-BE49-F238E27FC236}">
                <a16:creationId xmlns:a16="http://schemas.microsoft.com/office/drawing/2014/main" id="{2807FF07-9FF1-8F29-A5D1-E1AD21307EBB}"/>
              </a:ext>
            </a:extLst>
          </p:cNvPr>
          <p:cNvSpPr>
            <a:spLocks noGrp="1"/>
          </p:cNvSpPr>
          <p:nvPr>
            <p:ph type="body" sz="quarter" idx="16"/>
          </p:nvPr>
        </p:nvSpPr>
        <p:spPr>
          <a:xfrm>
            <a:off x="-3785046" y="4537221"/>
            <a:ext cx="2289974" cy="365125"/>
          </a:xfrm>
        </p:spPr>
        <p:txBody>
          <a:bodyPr vert="horz" lIns="91440" tIns="45720" rIns="91440" bIns="45720" rtlCol="0" anchor="t">
            <a:normAutofit/>
          </a:bodyPr>
          <a:lstStyle/>
          <a:p>
            <a:pPr rtl="0"/>
            <a:endParaRPr lang="fr-FR" dirty="0"/>
          </a:p>
        </p:txBody>
      </p:sp>
      <p:sp>
        <p:nvSpPr>
          <p:cNvPr id="67" name="Espace réservé du texte 66">
            <a:extLst>
              <a:ext uri="{FF2B5EF4-FFF2-40B4-BE49-F238E27FC236}">
                <a16:creationId xmlns:a16="http://schemas.microsoft.com/office/drawing/2014/main" id="{33FF788D-626E-CD88-4F54-DAA3179B6E81}"/>
              </a:ext>
            </a:extLst>
          </p:cNvPr>
          <p:cNvSpPr>
            <a:spLocks noGrp="1"/>
          </p:cNvSpPr>
          <p:nvPr>
            <p:ph type="body" sz="quarter" idx="25"/>
          </p:nvPr>
        </p:nvSpPr>
        <p:spPr>
          <a:xfrm>
            <a:off x="-3126658" y="4412176"/>
            <a:ext cx="2289974" cy="631752"/>
          </a:xfrm>
        </p:spPr>
        <p:txBody>
          <a:bodyPr vert="horz" lIns="91440" tIns="45720" rIns="91440" bIns="45720" rtlCol="0" anchor="t">
            <a:normAutofit/>
          </a:bodyPr>
          <a:lstStyle/>
          <a:p>
            <a:pPr rtl="0"/>
            <a:endParaRPr lang="fr-FR" dirty="0"/>
          </a:p>
        </p:txBody>
      </p:sp>
      <p:sp>
        <p:nvSpPr>
          <p:cNvPr id="43" name="Espace réservé du texte 42">
            <a:extLst>
              <a:ext uri="{FF2B5EF4-FFF2-40B4-BE49-F238E27FC236}">
                <a16:creationId xmlns:a16="http://schemas.microsoft.com/office/drawing/2014/main" id="{EDF95E4B-96E1-51CE-6BAE-02247A4172F9}"/>
              </a:ext>
            </a:extLst>
          </p:cNvPr>
          <p:cNvSpPr>
            <a:spLocks noGrp="1"/>
          </p:cNvSpPr>
          <p:nvPr>
            <p:ph type="body" sz="quarter" idx="18"/>
          </p:nvPr>
        </p:nvSpPr>
        <p:spPr>
          <a:xfrm>
            <a:off x="4042772" y="2245710"/>
            <a:ext cx="6759613" cy="2774493"/>
          </a:xfrm>
        </p:spPr>
        <p:txBody>
          <a:bodyPr vert="horz" lIns="91440" tIns="45720" rIns="91440" bIns="45720" rtlCol="0" anchor="t">
            <a:normAutofit/>
          </a:bodyPr>
          <a:lstStyle/>
          <a:p>
            <a:pPr>
              <a:lnSpc>
                <a:spcPct val="113999"/>
              </a:lnSpc>
            </a:pPr>
            <a:r>
              <a:rPr lang="fr-FR" b="1" dirty="0">
                <a:solidFill>
                  <a:schemeClr val="bg1">
                    <a:lumMod val="85000"/>
                  </a:schemeClr>
                </a:solidFill>
                <a:latin typeface="Book Antiqua"/>
                <a:ea typeface="Cambria"/>
                <a:cs typeface="Times New Roman"/>
              </a:rPr>
              <a:t>Les objectifs principaux de ce mini-projet sont :</a:t>
            </a:r>
            <a:br>
              <a:rPr lang="fr-FR" b="1" dirty="0">
                <a:latin typeface="Book Antiqua"/>
                <a:ea typeface="Cambria"/>
                <a:cs typeface="Times New Roman"/>
              </a:rPr>
            </a:br>
            <a:r>
              <a:rPr lang="fr-FR" b="1" dirty="0">
                <a:solidFill>
                  <a:schemeClr val="bg1">
                    <a:lumMod val="85000"/>
                  </a:schemeClr>
                </a:solidFill>
                <a:latin typeface="Book Antiqua"/>
                <a:ea typeface="Cambria"/>
                <a:cs typeface="Times New Roman"/>
              </a:rPr>
              <a:t>- Centraliser la gestion des livres, des adhérents et des emprunts</a:t>
            </a:r>
            <a:br>
              <a:rPr lang="fr-FR" b="1" dirty="0">
                <a:latin typeface="Book Antiqua"/>
                <a:ea typeface="Cambria"/>
                <a:cs typeface="Times New Roman"/>
              </a:rPr>
            </a:br>
            <a:r>
              <a:rPr lang="fr-FR" b="1" dirty="0">
                <a:solidFill>
                  <a:schemeClr val="bg1">
                    <a:lumMod val="85000"/>
                  </a:schemeClr>
                </a:solidFill>
                <a:latin typeface="Book Antiqua"/>
                <a:ea typeface="Cambria"/>
                <a:cs typeface="Times New Roman"/>
              </a:rPr>
              <a:t>- Assurer un accès sécurisé via une authentification par rôles</a:t>
            </a:r>
            <a:br>
              <a:rPr lang="fr-FR" b="1" dirty="0">
                <a:latin typeface="Book Antiqua"/>
                <a:ea typeface="Cambria"/>
                <a:cs typeface="Times New Roman"/>
              </a:rPr>
            </a:br>
            <a:r>
              <a:rPr lang="fr-FR" b="1" dirty="0">
                <a:solidFill>
                  <a:schemeClr val="bg1">
                    <a:lumMod val="85000"/>
                  </a:schemeClr>
                </a:solidFill>
                <a:latin typeface="Book Antiqua"/>
                <a:ea typeface="Cambria"/>
                <a:cs typeface="Times New Roman"/>
              </a:rPr>
              <a:t>- Appliquer des règles de gestion strictes</a:t>
            </a:r>
            <a:br>
              <a:rPr lang="fr-FR" b="1" dirty="0">
                <a:latin typeface="Book Antiqua"/>
                <a:ea typeface="Cambria"/>
                <a:cs typeface="Times New Roman"/>
              </a:rPr>
            </a:br>
            <a:r>
              <a:rPr lang="fr-FR" b="1" dirty="0">
                <a:solidFill>
                  <a:schemeClr val="bg1">
                    <a:lumMod val="85000"/>
                  </a:schemeClr>
                </a:solidFill>
                <a:latin typeface="Book Antiqua"/>
                <a:ea typeface="Cambria"/>
                <a:cs typeface="Times New Roman"/>
              </a:rPr>
              <a:t>- Garantir l’intégrité et la cohérence des données</a:t>
            </a:r>
            <a:br>
              <a:rPr lang="fr-FR" b="1" dirty="0">
                <a:latin typeface="Book Antiqua"/>
                <a:ea typeface="Cambria"/>
                <a:cs typeface="Times New Roman"/>
              </a:rPr>
            </a:br>
            <a:r>
              <a:rPr lang="fr-FR" b="1" dirty="0">
                <a:solidFill>
                  <a:schemeClr val="bg1">
                    <a:lumMod val="85000"/>
                  </a:schemeClr>
                </a:solidFill>
                <a:latin typeface="Book Antiqua"/>
                <a:ea typeface="Cambria"/>
                <a:cs typeface="Times New Roman"/>
              </a:rPr>
              <a:t>- Mettre en pratique l’architecture en couches</a:t>
            </a:r>
            <a:br>
              <a:rPr lang="fr-FR" sz="1100" dirty="0">
                <a:solidFill>
                  <a:srgbClr val="000000"/>
                </a:solidFill>
                <a:latin typeface="Cambria"/>
                <a:ea typeface="Cambria"/>
                <a:cs typeface="Times New Roman"/>
              </a:rPr>
            </a:br>
            <a:endParaRPr lang="fr-FR" sz="1100" dirty="0">
              <a:solidFill>
                <a:srgbClr val="000000"/>
              </a:solidFill>
              <a:latin typeface="Cambria"/>
              <a:ea typeface="Cambria"/>
              <a:cs typeface="Times New Roman"/>
            </a:endParaRPr>
          </a:p>
          <a:p>
            <a:pPr>
              <a:lnSpc>
                <a:spcPct val="113999"/>
              </a:lnSpc>
            </a:pPr>
            <a:br>
              <a:rPr lang="en-US" dirty="0"/>
            </a:br>
            <a:endParaRPr lang="en-US" dirty="0"/>
          </a:p>
          <a:p>
            <a:pPr>
              <a:lnSpc>
                <a:spcPct val="113999"/>
              </a:lnSpc>
            </a:pPr>
            <a:br>
              <a:rPr lang="en-US" dirty="0"/>
            </a:br>
            <a:endParaRPr lang="en-US" dirty="0"/>
          </a:p>
        </p:txBody>
      </p:sp>
      <p:sp>
        <p:nvSpPr>
          <p:cNvPr id="42" name="Espace réservé du texte 41">
            <a:extLst>
              <a:ext uri="{FF2B5EF4-FFF2-40B4-BE49-F238E27FC236}">
                <a16:creationId xmlns:a16="http://schemas.microsoft.com/office/drawing/2014/main" id="{3C47B67A-7930-66E9-7F80-A6B893065CBE}"/>
              </a:ext>
            </a:extLst>
          </p:cNvPr>
          <p:cNvSpPr>
            <a:spLocks noGrp="1"/>
          </p:cNvSpPr>
          <p:nvPr>
            <p:ph type="body" sz="quarter" idx="17"/>
          </p:nvPr>
        </p:nvSpPr>
        <p:spPr>
          <a:xfrm>
            <a:off x="-4069375" y="3667352"/>
            <a:ext cx="2446951" cy="1739538"/>
          </a:xfrm>
        </p:spPr>
        <p:txBody>
          <a:bodyPr vert="horz" lIns="91440" tIns="45720" rIns="91440" bIns="45720" rtlCol="0" anchor="t">
            <a:normAutofit/>
          </a:bodyPr>
          <a:lstStyle/>
          <a:p>
            <a:pPr rtl="0"/>
            <a:endParaRPr lang="fr-FR" dirty="0"/>
          </a:p>
        </p:txBody>
      </p:sp>
      <p:sp>
        <p:nvSpPr>
          <p:cNvPr id="50" name="Espace réservé du texte 49">
            <a:extLst>
              <a:ext uri="{FF2B5EF4-FFF2-40B4-BE49-F238E27FC236}">
                <a16:creationId xmlns:a16="http://schemas.microsoft.com/office/drawing/2014/main" id="{41A5BD9A-C2BF-4DAA-B2FD-7B91C56B6D45}"/>
              </a:ext>
            </a:extLst>
          </p:cNvPr>
          <p:cNvSpPr>
            <a:spLocks noGrp="1"/>
          </p:cNvSpPr>
          <p:nvPr>
            <p:ph type="body" sz="quarter" idx="26"/>
          </p:nvPr>
        </p:nvSpPr>
        <p:spPr>
          <a:xfrm>
            <a:off x="-3001553" y="2802993"/>
            <a:ext cx="2289974" cy="1739538"/>
          </a:xfrm>
        </p:spPr>
        <p:txBody>
          <a:bodyPr vert="horz" lIns="91440" tIns="45720" rIns="91440" bIns="45720" rtlCol="0" anchor="t">
            <a:normAutofit/>
          </a:bodyPr>
          <a:lstStyle/>
          <a:p>
            <a:pPr rtl="0"/>
            <a:endParaRPr lang="fr-FR" dirty="0"/>
          </a:p>
        </p:txBody>
      </p:sp>
      <p:sp>
        <p:nvSpPr>
          <p:cNvPr id="66" name="Espace réservé du texte 65">
            <a:extLst>
              <a:ext uri="{FF2B5EF4-FFF2-40B4-BE49-F238E27FC236}">
                <a16:creationId xmlns:a16="http://schemas.microsoft.com/office/drawing/2014/main" id="{71533BF9-755D-BAFB-BB3A-A6C85D20986D}"/>
              </a:ext>
            </a:extLst>
          </p:cNvPr>
          <p:cNvSpPr>
            <a:spLocks noGrp="1"/>
          </p:cNvSpPr>
          <p:nvPr>
            <p:ph type="body" sz="quarter" idx="24"/>
          </p:nvPr>
        </p:nvSpPr>
        <p:spPr>
          <a:xfrm>
            <a:off x="-5419676" y="2754070"/>
            <a:ext cx="2289972" cy="365125"/>
          </a:xfrm>
        </p:spPr>
        <p:txBody>
          <a:bodyPr vert="horz" lIns="91440" tIns="45720" rIns="91440" bIns="45720" rtlCol="0" anchor="t">
            <a:normAutofit/>
          </a:bodyPr>
          <a:lstStyle/>
          <a:p>
            <a:pPr rtl="0"/>
            <a:endParaRPr lang="fr-FR" dirty="0"/>
          </a:p>
        </p:txBody>
      </p:sp>
      <p:sp>
        <p:nvSpPr>
          <p:cNvPr id="65" name="Espace réservé du texte 64">
            <a:extLst>
              <a:ext uri="{FF2B5EF4-FFF2-40B4-BE49-F238E27FC236}">
                <a16:creationId xmlns:a16="http://schemas.microsoft.com/office/drawing/2014/main" id="{47648555-80BD-D335-7456-3558EDC47C7E}"/>
              </a:ext>
            </a:extLst>
          </p:cNvPr>
          <p:cNvSpPr>
            <a:spLocks noGrp="1"/>
          </p:cNvSpPr>
          <p:nvPr>
            <p:ph type="body" sz="quarter" idx="23"/>
          </p:nvPr>
        </p:nvSpPr>
        <p:spPr>
          <a:xfrm>
            <a:off x="-4649405" y="3346652"/>
            <a:ext cx="2289974" cy="645139"/>
          </a:xfrm>
        </p:spPr>
        <p:txBody>
          <a:bodyPr vert="horz" lIns="91440" tIns="45720" rIns="91440" bIns="45720" rtlCol="0" anchor="t">
            <a:normAutofit/>
          </a:bodyPr>
          <a:lstStyle/>
          <a:p>
            <a:pPr rtl="0"/>
            <a:endParaRPr lang="fr-FR" dirty="0"/>
          </a:p>
        </p:txBody>
      </p:sp>
      <p:sp>
        <p:nvSpPr>
          <p:cNvPr id="45" name="Espace réservé du texte 44">
            <a:extLst>
              <a:ext uri="{FF2B5EF4-FFF2-40B4-BE49-F238E27FC236}">
                <a16:creationId xmlns:a16="http://schemas.microsoft.com/office/drawing/2014/main" id="{DDDD4778-1A7D-8498-EC46-44529F7D7F77}"/>
              </a:ext>
            </a:extLst>
          </p:cNvPr>
          <p:cNvSpPr>
            <a:spLocks noGrp="1"/>
          </p:cNvSpPr>
          <p:nvPr>
            <p:ph type="body" sz="quarter" idx="20"/>
          </p:nvPr>
        </p:nvSpPr>
        <p:spPr>
          <a:xfrm>
            <a:off x="-3918421" y="3257030"/>
            <a:ext cx="2289972" cy="1457161"/>
          </a:xfrm>
        </p:spPr>
        <p:txBody>
          <a:bodyPr vert="horz" lIns="91440" tIns="45720" rIns="91440" bIns="45720" rtlCol="0" anchor="t">
            <a:normAutofit/>
          </a:bodyPr>
          <a:lstStyle/>
          <a:p>
            <a:pPr rtl="0"/>
            <a:endParaRPr lang="fr-FR" dirty="0"/>
          </a:p>
        </p:txBody>
      </p:sp>
      <p:sp>
        <p:nvSpPr>
          <p:cNvPr id="44" name="Espace réservé du texte 43">
            <a:extLst>
              <a:ext uri="{FF2B5EF4-FFF2-40B4-BE49-F238E27FC236}">
                <a16:creationId xmlns:a16="http://schemas.microsoft.com/office/drawing/2014/main" id="{EA457573-76D4-8317-A305-A9D3F6901B73}"/>
              </a:ext>
            </a:extLst>
          </p:cNvPr>
          <p:cNvSpPr>
            <a:spLocks noGrp="1"/>
          </p:cNvSpPr>
          <p:nvPr>
            <p:ph type="body" sz="quarter" idx="19"/>
          </p:nvPr>
        </p:nvSpPr>
        <p:spPr>
          <a:xfrm>
            <a:off x="-4274091" y="3442321"/>
            <a:ext cx="2289974" cy="1463249"/>
          </a:xfrm>
        </p:spPr>
        <p:txBody>
          <a:bodyPr vert="horz" lIns="91440" tIns="45720" rIns="91440" bIns="45720" rtlCol="0" anchor="t">
            <a:normAutofit/>
          </a:bodyPr>
          <a:lstStyle/>
          <a:p>
            <a:pPr rtl="0"/>
            <a:endParaRPr lang="fr-FR" dirty="0"/>
          </a:p>
        </p:txBody>
      </p:sp>
      <p:sp>
        <p:nvSpPr>
          <p:cNvPr id="4" name="Espace réservé du pied de page 3">
            <a:extLst>
              <a:ext uri="{FF2B5EF4-FFF2-40B4-BE49-F238E27FC236}">
                <a16:creationId xmlns:a16="http://schemas.microsoft.com/office/drawing/2014/main" id="{F1FE09B5-26DD-E797-94CA-D7C86258F35F}"/>
              </a:ext>
            </a:extLst>
          </p:cNvPr>
          <p:cNvSpPr>
            <a:spLocks noGrp="1"/>
          </p:cNvSpPr>
          <p:nvPr>
            <p:ph type="ftr" sz="quarter" idx="11"/>
          </p:nvPr>
        </p:nvSpPr>
        <p:spPr>
          <a:xfrm>
            <a:off x="4834719" y="6538320"/>
            <a:ext cx="4114800" cy="365125"/>
          </a:xfrm>
        </p:spPr>
        <p:txBody>
          <a:bodyPr rtlCol="0"/>
          <a:lstStyle/>
          <a:p>
            <a:r>
              <a:rPr lang="fr-FR" dirty="0">
                <a:latin typeface="Posterama"/>
                <a:cs typeface="Posterama"/>
              </a:rPr>
              <a:t>GESTION DE </a:t>
            </a:r>
            <a:r>
              <a:rPr lang="fr-FR" dirty="0" err="1">
                <a:latin typeface="Posterama"/>
                <a:cs typeface="Posterama"/>
              </a:rPr>
              <a:t>BIBLIOTHèque</a:t>
            </a:r>
            <a:r>
              <a:rPr lang="fr-FR" dirty="0">
                <a:latin typeface="Posterama"/>
                <a:cs typeface="Posterama"/>
              </a:rPr>
              <a:t>  universitaire</a:t>
            </a:r>
          </a:p>
          <a:p>
            <a:endParaRPr lang="fr-FR" dirty="0"/>
          </a:p>
        </p:txBody>
      </p:sp>
      <p:sp>
        <p:nvSpPr>
          <p:cNvPr id="5" name="Espace réservé du numéro de diapositive 4">
            <a:extLst>
              <a:ext uri="{FF2B5EF4-FFF2-40B4-BE49-F238E27FC236}">
                <a16:creationId xmlns:a16="http://schemas.microsoft.com/office/drawing/2014/main" id="{3BCF74BE-FC82-8B90-3B95-FF8A88283FB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5</a:t>
            </a:fld>
            <a:endParaRPr lang="fr-FR"/>
          </a:p>
        </p:txBody>
      </p:sp>
    </p:spTree>
    <p:extLst>
      <p:ext uri="{BB962C8B-B14F-4D97-AF65-F5344CB8AC3E}">
        <p14:creationId xmlns:p14="http://schemas.microsoft.com/office/powerpoint/2010/main" val="36953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CDD40-8606-5110-074B-D9087FACE479}"/>
            </a:ext>
          </a:extLst>
        </p:cNvPr>
        <p:cNvGrpSpPr/>
        <p:nvPr/>
      </p:nvGrpSpPr>
      <p:grpSpPr>
        <a:xfrm>
          <a:off x="0" y="0"/>
          <a:ext cx="0" cy="0"/>
          <a:chOff x="0" y="0"/>
          <a:chExt cx="0" cy="0"/>
        </a:xfrm>
      </p:grpSpPr>
      <p:sp>
        <p:nvSpPr>
          <p:cNvPr id="34" name="Titre 33">
            <a:extLst>
              <a:ext uri="{FF2B5EF4-FFF2-40B4-BE49-F238E27FC236}">
                <a16:creationId xmlns:a16="http://schemas.microsoft.com/office/drawing/2014/main" id="{DA2956B6-5C64-1ACD-64B7-3E0028703564}"/>
              </a:ext>
            </a:extLst>
          </p:cNvPr>
          <p:cNvSpPr>
            <a:spLocks noGrp="1"/>
          </p:cNvSpPr>
          <p:nvPr>
            <p:ph type="title"/>
          </p:nvPr>
        </p:nvSpPr>
        <p:spPr>
          <a:xfrm>
            <a:off x="4053421" y="1185284"/>
            <a:ext cx="7288284" cy="747680"/>
          </a:xfrm>
        </p:spPr>
        <p:txBody>
          <a:bodyPr rtlCol="0">
            <a:normAutofit fontScale="90000"/>
          </a:bodyPr>
          <a:lstStyle/>
          <a:p>
            <a:r>
              <a:rPr lang="fr-FR" sz="1600" dirty="0">
                <a:solidFill>
                  <a:schemeClr val="bg1">
                    <a:lumMod val="85000"/>
                  </a:schemeClr>
                </a:solidFill>
                <a:latin typeface="Calibri"/>
                <a:ea typeface="Calibri"/>
                <a:cs typeface="Calibri"/>
              </a:rPr>
              <a:t> </a:t>
            </a:r>
            <a:r>
              <a:rPr lang="fr-FR" sz="2000" dirty="0">
                <a:solidFill>
                  <a:schemeClr val="bg1">
                    <a:lumMod val="85000"/>
                  </a:schemeClr>
                </a:solidFill>
                <a:latin typeface="Calibri"/>
                <a:ea typeface="Calibri"/>
                <a:cs typeface="Calibri"/>
              </a:rPr>
              <a:t>Analyse et Spécification des Besoins</a:t>
            </a:r>
            <a:br>
              <a:rPr lang="fr-FR" sz="2000" dirty="0">
                <a:solidFill>
                  <a:schemeClr val="bg1">
                    <a:lumMod val="85000"/>
                  </a:schemeClr>
                </a:solidFill>
                <a:latin typeface="Calibri"/>
                <a:ea typeface="Calibri"/>
                <a:cs typeface="Calibri"/>
              </a:rPr>
            </a:br>
            <a:br>
              <a:rPr lang="fr-FR" sz="2000" dirty="0">
                <a:latin typeface="Calibri"/>
                <a:ea typeface="Calibri"/>
                <a:cs typeface="Calibri"/>
              </a:rPr>
            </a:br>
            <a:r>
              <a:rPr lang="fr-FR" sz="1200" dirty="0">
                <a:solidFill>
                  <a:srgbClr val="C0504D"/>
                </a:solidFill>
                <a:latin typeface="Book Antiqua"/>
                <a:ea typeface="Calibri"/>
                <a:cs typeface="Calibri"/>
              </a:rPr>
              <a:t>    -</a:t>
            </a:r>
            <a:r>
              <a:rPr lang="fr-FR" sz="1200" dirty="0">
                <a:solidFill>
                  <a:srgbClr val="C0504D"/>
                </a:solidFill>
                <a:latin typeface="Aptos Display"/>
                <a:ea typeface="Calibri"/>
                <a:cs typeface="Calibri"/>
              </a:rPr>
              <a:t>Identification des acteurs</a:t>
            </a:r>
            <a:br>
              <a:rPr lang="fr-FR" sz="1200" dirty="0">
                <a:ln w="19050">
                  <a:solidFill>
                    <a:srgbClr val="15C7C7"/>
                  </a:solidFill>
                </a:ln>
                <a:solidFill>
                  <a:srgbClr val="C0504D"/>
                </a:solidFill>
                <a:latin typeface="Aptos Display"/>
                <a:ea typeface="Calibri"/>
                <a:cs typeface="Calibri"/>
              </a:rPr>
            </a:br>
            <a:br>
              <a:rPr lang="fr-FR" sz="1200" dirty="0">
                <a:ln w="19050">
                  <a:solidFill>
                    <a:srgbClr val="15C7C7"/>
                  </a:solidFill>
                </a:ln>
                <a:solidFill>
                  <a:srgbClr val="C0504D"/>
                </a:solidFill>
                <a:latin typeface="Aptos Display"/>
                <a:ea typeface="Calibri"/>
                <a:cs typeface="Calibri"/>
              </a:rPr>
            </a:br>
            <a:br>
              <a:rPr lang="fr-FR" sz="1200" dirty="0">
                <a:ln w="19050">
                  <a:solidFill>
                    <a:srgbClr val="15C7C7"/>
                  </a:solidFill>
                </a:ln>
                <a:solidFill>
                  <a:srgbClr val="C0504D"/>
                </a:solidFill>
                <a:latin typeface="Aptos Display"/>
                <a:ea typeface="Calibri"/>
                <a:cs typeface="Calibri"/>
              </a:rPr>
            </a:br>
            <a:br>
              <a:rPr lang="fr-FR" sz="1200" dirty="0">
                <a:ln w="19050">
                  <a:solidFill>
                    <a:srgbClr val="15C7C7"/>
                  </a:solidFill>
                </a:ln>
                <a:solidFill>
                  <a:srgbClr val="C0504D"/>
                </a:solidFill>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br>
              <a:rPr lang="fr-FR" sz="1200" dirty="0">
                <a:ln w="19050">
                  <a:solidFill>
                    <a:srgbClr val="15C7C7"/>
                  </a:solidFill>
                </a:ln>
                <a:latin typeface="Aptos Display"/>
                <a:ea typeface="Calibri"/>
                <a:cs typeface="Calibri"/>
              </a:rPr>
            </a:br>
            <a:r>
              <a:rPr lang="fr-FR" sz="1200" dirty="0">
                <a:solidFill>
                  <a:srgbClr val="C0504D"/>
                </a:solidFill>
                <a:latin typeface="Calibri"/>
                <a:ea typeface="Calibri"/>
                <a:cs typeface="Calibri"/>
              </a:rPr>
              <a:t>- Fonctionnalités du système</a:t>
            </a:r>
            <a:endParaRPr lang="fr-FR" sz="1200" dirty="0">
              <a:ln w="19050">
                <a:solidFill>
                  <a:srgbClr val="15C7C7"/>
                </a:solidFill>
              </a:ln>
              <a:solidFill>
                <a:srgbClr val="C0504D"/>
              </a:solidFill>
              <a:latin typeface="Aptos Display"/>
              <a:ea typeface="Calibri"/>
              <a:cs typeface="Calibri"/>
            </a:endParaRPr>
          </a:p>
          <a:p>
            <a:endParaRPr lang="fr-FR" sz="1200" dirty="0">
              <a:ln w="19050">
                <a:solidFill>
                  <a:srgbClr val="15C7C7"/>
                </a:solidFill>
              </a:ln>
              <a:latin typeface="Aptos Display"/>
              <a:ea typeface="Calibri"/>
              <a:cs typeface="Calibri"/>
            </a:endParaRPr>
          </a:p>
          <a:p>
            <a:endParaRPr lang="fr-FR" sz="2000" dirty="0">
              <a:latin typeface="Calibri"/>
              <a:ea typeface="Calibri"/>
              <a:cs typeface="Calibri"/>
            </a:endParaRPr>
          </a:p>
          <a:p>
            <a:endParaRPr lang="fr-FR" dirty="0">
              <a:ln w="19050">
                <a:solidFill>
                  <a:srgbClr val="15C7C7"/>
                </a:solidFill>
              </a:ln>
            </a:endParaRPr>
          </a:p>
        </p:txBody>
      </p:sp>
      <p:pic>
        <p:nvPicPr>
          <p:cNvPr id="52" name="Espace réservé d’image 51" descr="Une image contenant Toile d’araignée, toile, araignée&#10;&#10;Le contenu généré par l’IA peut être incorrect.">
            <a:extLst>
              <a:ext uri="{FF2B5EF4-FFF2-40B4-BE49-F238E27FC236}">
                <a16:creationId xmlns:a16="http://schemas.microsoft.com/office/drawing/2014/main" id="{731DA07A-C742-6AAF-C2C1-9551D394D6A2}"/>
              </a:ext>
            </a:extLst>
          </p:cNvPr>
          <p:cNvPicPr>
            <a:picLocks noGrp="1" noChangeAspect="1"/>
          </p:cNvPicPr>
          <p:nvPr>
            <p:ph type="pic" sz="quarter" idx="13"/>
          </p:nvPr>
        </p:nvPicPr>
        <p:blipFill rotWithShape="1">
          <a:blip r:embed="rId3"/>
          <a:srcRect/>
          <a:stretch/>
        </p:blipFill>
        <p:spPr>
          <a:xfrm flipH="1">
            <a:off x="2593" y="13419"/>
            <a:ext cx="3337378" cy="6844532"/>
          </a:xfrm>
        </p:spPr>
      </p:pic>
      <p:sp>
        <p:nvSpPr>
          <p:cNvPr id="64" name="Espace réservé du texte 63">
            <a:extLst>
              <a:ext uri="{FF2B5EF4-FFF2-40B4-BE49-F238E27FC236}">
                <a16:creationId xmlns:a16="http://schemas.microsoft.com/office/drawing/2014/main" id="{39856BF3-5976-8519-3D48-4CA44076B8C1}"/>
              </a:ext>
            </a:extLst>
          </p:cNvPr>
          <p:cNvSpPr>
            <a:spLocks noGrp="1"/>
          </p:cNvSpPr>
          <p:nvPr>
            <p:ph type="body" sz="quarter" idx="22"/>
          </p:nvPr>
        </p:nvSpPr>
        <p:spPr>
          <a:xfrm>
            <a:off x="-5158096" y="4548594"/>
            <a:ext cx="2747175" cy="365125"/>
          </a:xfrm>
        </p:spPr>
        <p:txBody>
          <a:bodyPr vert="horz" lIns="91440" tIns="45720" rIns="91440" bIns="45720" rtlCol="0" anchor="t">
            <a:normAutofit/>
          </a:bodyPr>
          <a:lstStyle/>
          <a:p>
            <a:pPr rtl="0"/>
            <a:endParaRPr lang="fr-FR" dirty="0"/>
          </a:p>
        </p:txBody>
      </p:sp>
      <p:sp>
        <p:nvSpPr>
          <p:cNvPr id="63" name="Espace réservé du texte 62">
            <a:extLst>
              <a:ext uri="{FF2B5EF4-FFF2-40B4-BE49-F238E27FC236}">
                <a16:creationId xmlns:a16="http://schemas.microsoft.com/office/drawing/2014/main" id="{3D36E196-D701-5295-9CE9-AA4E75804DBA}"/>
              </a:ext>
            </a:extLst>
          </p:cNvPr>
          <p:cNvSpPr>
            <a:spLocks noGrp="1"/>
          </p:cNvSpPr>
          <p:nvPr>
            <p:ph type="body" sz="quarter" idx="16"/>
          </p:nvPr>
        </p:nvSpPr>
        <p:spPr>
          <a:xfrm>
            <a:off x="-3785046" y="4537221"/>
            <a:ext cx="2289974" cy="365125"/>
          </a:xfrm>
        </p:spPr>
        <p:txBody>
          <a:bodyPr vert="horz" lIns="91440" tIns="45720" rIns="91440" bIns="45720" rtlCol="0" anchor="t">
            <a:normAutofit/>
          </a:bodyPr>
          <a:lstStyle/>
          <a:p>
            <a:pPr rtl="0"/>
            <a:endParaRPr lang="fr-FR" dirty="0"/>
          </a:p>
        </p:txBody>
      </p:sp>
      <p:sp>
        <p:nvSpPr>
          <p:cNvPr id="67" name="Espace réservé du texte 66">
            <a:extLst>
              <a:ext uri="{FF2B5EF4-FFF2-40B4-BE49-F238E27FC236}">
                <a16:creationId xmlns:a16="http://schemas.microsoft.com/office/drawing/2014/main" id="{D9C2BDA0-4A54-C510-8E22-D628A2C8C1E8}"/>
              </a:ext>
            </a:extLst>
          </p:cNvPr>
          <p:cNvSpPr>
            <a:spLocks noGrp="1"/>
          </p:cNvSpPr>
          <p:nvPr>
            <p:ph type="body" sz="quarter" idx="25"/>
          </p:nvPr>
        </p:nvSpPr>
        <p:spPr>
          <a:xfrm>
            <a:off x="-3126658" y="4412176"/>
            <a:ext cx="2289974" cy="631752"/>
          </a:xfrm>
        </p:spPr>
        <p:txBody>
          <a:bodyPr vert="horz" lIns="91440" tIns="45720" rIns="91440" bIns="45720" rtlCol="0" anchor="t">
            <a:normAutofit/>
          </a:bodyPr>
          <a:lstStyle/>
          <a:p>
            <a:pPr rtl="0"/>
            <a:endParaRPr lang="fr-FR" dirty="0"/>
          </a:p>
        </p:txBody>
      </p:sp>
      <p:sp>
        <p:nvSpPr>
          <p:cNvPr id="43" name="Espace réservé du texte 42">
            <a:extLst>
              <a:ext uri="{FF2B5EF4-FFF2-40B4-BE49-F238E27FC236}">
                <a16:creationId xmlns:a16="http://schemas.microsoft.com/office/drawing/2014/main" id="{82F12D2E-0333-6B2B-B000-C599E9697C2D}"/>
              </a:ext>
            </a:extLst>
          </p:cNvPr>
          <p:cNvSpPr>
            <a:spLocks noGrp="1"/>
          </p:cNvSpPr>
          <p:nvPr>
            <p:ph type="body" sz="quarter" idx="18"/>
          </p:nvPr>
        </p:nvSpPr>
        <p:spPr>
          <a:xfrm>
            <a:off x="4054867" y="2112663"/>
            <a:ext cx="6783804" cy="2484208"/>
          </a:xfrm>
        </p:spPr>
        <p:txBody>
          <a:bodyPr vert="horz" lIns="91440" tIns="45720" rIns="91440" bIns="45720" rtlCol="0" anchor="t">
            <a:normAutofit fontScale="77500" lnSpcReduction="20000"/>
          </a:bodyPr>
          <a:lstStyle/>
          <a:p>
            <a:pPr>
              <a:lnSpc>
                <a:spcPct val="113999"/>
              </a:lnSpc>
            </a:pPr>
            <a:r>
              <a:rPr lang="fr-FR" sz="1800" dirty="0">
                <a:solidFill>
                  <a:schemeClr val="bg1">
                    <a:lumMod val="85000"/>
                  </a:schemeClr>
                </a:solidFill>
                <a:latin typeface="Cambria"/>
                <a:ea typeface="Cambria"/>
                <a:cs typeface="Times New Roman"/>
              </a:rPr>
              <a:t>Administrateur :</a:t>
            </a: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 Gère les utilisateurs</a:t>
            </a: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 Gère les livres</a:t>
            </a: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 Gère les emprunts et retours</a:t>
            </a:r>
            <a:br>
              <a:rPr lang="fr-FR" sz="1800" dirty="0">
                <a:latin typeface="Cambria"/>
                <a:ea typeface="Cambria"/>
                <a:cs typeface="Times New Roman"/>
              </a:rPr>
            </a:b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Utilisateur (Adhérent) :</a:t>
            </a: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 Consulte le catalogue</a:t>
            </a:r>
            <a:br>
              <a:rPr lang="fr-FR" sz="1800" dirty="0">
                <a:latin typeface="Cambria"/>
                <a:ea typeface="Cambria"/>
                <a:cs typeface="Times New Roman"/>
              </a:rPr>
            </a:br>
            <a:r>
              <a:rPr lang="fr-FR" sz="1800" dirty="0">
                <a:solidFill>
                  <a:schemeClr val="bg1">
                    <a:lumMod val="85000"/>
                  </a:schemeClr>
                </a:solidFill>
                <a:latin typeface="Cambria"/>
                <a:ea typeface="Cambria"/>
                <a:cs typeface="Times New Roman"/>
              </a:rPr>
              <a:t>- Emprunte et retourne les livres</a:t>
            </a:r>
            <a:br>
              <a:rPr lang="fr-FR" sz="1100" dirty="0">
                <a:solidFill>
                  <a:srgbClr val="000000"/>
                </a:solidFill>
                <a:latin typeface="Cambria"/>
                <a:ea typeface="Cambria"/>
                <a:cs typeface="Times New Roman"/>
              </a:rPr>
            </a:br>
            <a:br>
              <a:rPr lang="fr-FR" sz="1100" dirty="0">
                <a:solidFill>
                  <a:srgbClr val="000000"/>
                </a:solidFill>
                <a:latin typeface="Cambria"/>
                <a:ea typeface="Cambria"/>
                <a:cs typeface="Times New Roman"/>
              </a:rPr>
            </a:br>
            <a:br>
              <a:rPr lang="en-US" dirty="0"/>
            </a:br>
            <a:endParaRPr lang="en-US"/>
          </a:p>
          <a:p>
            <a:pPr>
              <a:lnSpc>
                <a:spcPct val="113999"/>
              </a:lnSpc>
            </a:pPr>
            <a:br>
              <a:rPr lang="en-US" dirty="0"/>
            </a:br>
            <a:endParaRPr lang="en-US" dirty="0"/>
          </a:p>
        </p:txBody>
      </p:sp>
      <p:sp>
        <p:nvSpPr>
          <p:cNvPr id="42" name="Espace réservé du texte 41">
            <a:extLst>
              <a:ext uri="{FF2B5EF4-FFF2-40B4-BE49-F238E27FC236}">
                <a16:creationId xmlns:a16="http://schemas.microsoft.com/office/drawing/2014/main" id="{E3D0211E-C5EA-D499-BAF2-62D1DC604334}"/>
              </a:ext>
            </a:extLst>
          </p:cNvPr>
          <p:cNvSpPr>
            <a:spLocks noGrp="1"/>
          </p:cNvSpPr>
          <p:nvPr>
            <p:ph type="body" sz="quarter" idx="17"/>
          </p:nvPr>
        </p:nvSpPr>
        <p:spPr>
          <a:xfrm>
            <a:off x="-4069375" y="3667352"/>
            <a:ext cx="2446951" cy="1739538"/>
          </a:xfrm>
        </p:spPr>
        <p:txBody>
          <a:bodyPr vert="horz" lIns="91440" tIns="45720" rIns="91440" bIns="45720" rtlCol="0" anchor="t">
            <a:normAutofit/>
          </a:bodyPr>
          <a:lstStyle/>
          <a:p>
            <a:pPr rtl="0"/>
            <a:endParaRPr lang="fr-FR" dirty="0"/>
          </a:p>
        </p:txBody>
      </p:sp>
      <p:sp>
        <p:nvSpPr>
          <p:cNvPr id="50" name="Espace réservé du texte 49">
            <a:extLst>
              <a:ext uri="{FF2B5EF4-FFF2-40B4-BE49-F238E27FC236}">
                <a16:creationId xmlns:a16="http://schemas.microsoft.com/office/drawing/2014/main" id="{787DC1C3-8786-7C73-582A-3EB881AF7829}"/>
              </a:ext>
            </a:extLst>
          </p:cNvPr>
          <p:cNvSpPr>
            <a:spLocks noGrp="1"/>
          </p:cNvSpPr>
          <p:nvPr>
            <p:ph type="body" sz="quarter" idx="26"/>
          </p:nvPr>
        </p:nvSpPr>
        <p:spPr>
          <a:xfrm>
            <a:off x="4110447" y="4593087"/>
            <a:ext cx="3596258" cy="2126585"/>
          </a:xfrm>
        </p:spPr>
        <p:txBody>
          <a:bodyPr vert="horz" lIns="91440" tIns="45720" rIns="91440" bIns="45720" rtlCol="0" anchor="t">
            <a:normAutofit/>
          </a:bodyPr>
          <a:lstStyle/>
          <a:p>
            <a:pPr>
              <a:lnSpc>
                <a:spcPct val="113999"/>
              </a:lnSpc>
            </a:pPr>
            <a:r>
              <a:rPr lang="fr-FR" dirty="0">
                <a:solidFill>
                  <a:schemeClr val="bg1">
                    <a:lumMod val="85000"/>
                  </a:schemeClr>
                </a:solidFill>
                <a:latin typeface="Cambria"/>
                <a:ea typeface="Cambria"/>
              </a:rPr>
              <a:t>- Authentification sécurisée</a:t>
            </a:r>
            <a:br>
              <a:rPr lang="fr-FR" dirty="0">
                <a:latin typeface="Cambria"/>
                <a:ea typeface="Cambria"/>
              </a:rPr>
            </a:br>
            <a:r>
              <a:rPr lang="fr-FR" dirty="0">
                <a:solidFill>
                  <a:schemeClr val="bg1">
                    <a:lumMod val="85000"/>
                  </a:schemeClr>
                </a:solidFill>
                <a:latin typeface="Cambria"/>
                <a:ea typeface="Cambria"/>
              </a:rPr>
              <a:t>- Gestion des livres (ajout, modification, suppression)</a:t>
            </a:r>
            <a:br>
              <a:rPr lang="fr-FR" dirty="0">
                <a:latin typeface="Cambria"/>
                <a:ea typeface="Cambria"/>
              </a:rPr>
            </a:br>
            <a:r>
              <a:rPr lang="fr-FR" dirty="0">
                <a:solidFill>
                  <a:schemeClr val="bg1">
                    <a:lumMod val="85000"/>
                  </a:schemeClr>
                </a:solidFill>
                <a:latin typeface="Cambria"/>
                <a:ea typeface="Cambria"/>
              </a:rPr>
              <a:t>- Gestion des membres</a:t>
            </a:r>
            <a:br>
              <a:rPr lang="fr-FR" dirty="0">
                <a:latin typeface="Cambria"/>
                <a:ea typeface="Cambria"/>
              </a:rPr>
            </a:br>
            <a:r>
              <a:rPr lang="fr-FR" dirty="0">
                <a:solidFill>
                  <a:schemeClr val="bg1">
                    <a:lumMod val="85000"/>
                  </a:schemeClr>
                </a:solidFill>
                <a:latin typeface="Cambria"/>
                <a:ea typeface="Cambria"/>
              </a:rPr>
              <a:t>- Gestion des emprunts </a:t>
            </a:r>
            <a:r>
              <a:rPr lang="fr-FR">
                <a:solidFill>
                  <a:schemeClr val="bg1">
                    <a:lumMod val="85000"/>
                  </a:schemeClr>
                </a:solidFill>
                <a:latin typeface="Cambria"/>
                <a:ea typeface="Cambria"/>
              </a:rPr>
              <a:t>et retours</a:t>
            </a:r>
            <a:br>
              <a:rPr lang="fr-FR" sz="1100" dirty="0">
                <a:solidFill>
                  <a:srgbClr val="000000"/>
                </a:solidFill>
                <a:latin typeface="Cambria"/>
                <a:ea typeface="Cambria"/>
              </a:rPr>
            </a:br>
            <a:endParaRPr lang="fr-FR" sz="1100" dirty="0">
              <a:solidFill>
                <a:srgbClr val="000000"/>
              </a:solidFill>
              <a:latin typeface="Cambria"/>
              <a:ea typeface="Cambria"/>
            </a:endParaRPr>
          </a:p>
        </p:txBody>
      </p:sp>
      <p:sp>
        <p:nvSpPr>
          <p:cNvPr id="66" name="Espace réservé du texte 65">
            <a:extLst>
              <a:ext uri="{FF2B5EF4-FFF2-40B4-BE49-F238E27FC236}">
                <a16:creationId xmlns:a16="http://schemas.microsoft.com/office/drawing/2014/main" id="{60CF4B99-C114-E16E-C1E2-0640BC005104}"/>
              </a:ext>
            </a:extLst>
          </p:cNvPr>
          <p:cNvSpPr>
            <a:spLocks noGrp="1"/>
          </p:cNvSpPr>
          <p:nvPr>
            <p:ph type="body" sz="quarter" idx="24"/>
          </p:nvPr>
        </p:nvSpPr>
        <p:spPr>
          <a:xfrm>
            <a:off x="-5419676" y="2754070"/>
            <a:ext cx="2289972" cy="365125"/>
          </a:xfrm>
        </p:spPr>
        <p:txBody>
          <a:bodyPr vert="horz" lIns="91440" tIns="45720" rIns="91440" bIns="45720" rtlCol="0" anchor="t">
            <a:normAutofit/>
          </a:bodyPr>
          <a:lstStyle/>
          <a:p>
            <a:pPr rtl="0"/>
            <a:endParaRPr lang="fr-FR" dirty="0"/>
          </a:p>
        </p:txBody>
      </p:sp>
      <p:sp>
        <p:nvSpPr>
          <p:cNvPr id="65" name="Espace réservé du texte 64">
            <a:extLst>
              <a:ext uri="{FF2B5EF4-FFF2-40B4-BE49-F238E27FC236}">
                <a16:creationId xmlns:a16="http://schemas.microsoft.com/office/drawing/2014/main" id="{2C13FE0E-060A-758F-7C16-15F74872DB04}"/>
              </a:ext>
            </a:extLst>
          </p:cNvPr>
          <p:cNvSpPr>
            <a:spLocks noGrp="1"/>
          </p:cNvSpPr>
          <p:nvPr>
            <p:ph type="body" sz="quarter" idx="23"/>
          </p:nvPr>
        </p:nvSpPr>
        <p:spPr>
          <a:xfrm>
            <a:off x="-4649405" y="3346652"/>
            <a:ext cx="2289974" cy="645139"/>
          </a:xfrm>
        </p:spPr>
        <p:txBody>
          <a:bodyPr vert="horz" lIns="91440" tIns="45720" rIns="91440" bIns="45720" rtlCol="0" anchor="t">
            <a:normAutofit/>
          </a:bodyPr>
          <a:lstStyle/>
          <a:p>
            <a:pPr rtl="0"/>
            <a:endParaRPr lang="fr-FR" dirty="0"/>
          </a:p>
        </p:txBody>
      </p:sp>
      <p:sp>
        <p:nvSpPr>
          <p:cNvPr id="45" name="Espace réservé du texte 44">
            <a:extLst>
              <a:ext uri="{FF2B5EF4-FFF2-40B4-BE49-F238E27FC236}">
                <a16:creationId xmlns:a16="http://schemas.microsoft.com/office/drawing/2014/main" id="{704A2AC5-95E6-CF51-FD6D-70306A4A09A0}"/>
              </a:ext>
            </a:extLst>
          </p:cNvPr>
          <p:cNvSpPr>
            <a:spLocks noGrp="1"/>
          </p:cNvSpPr>
          <p:nvPr>
            <p:ph type="body" sz="quarter" idx="20"/>
          </p:nvPr>
        </p:nvSpPr>
        <p:spPr>
          <a:xfrm>
            <a:off x="-3918421" y="3257030"/>
            <a:ext cx="2289972" cy="1457161"/>
          </a:xfrm>
        </p:spPr>
        <p:txBody>
          <a:bodyPr vert="horz" lIns="91440" tIns="45720" rIns="91440" bIns="45720" rtlCol="0" anchor="t">
            <a:normAutofit/>
          </a:bodyPr>
          <a:lstStyle/>
          <a:p>
            <a:pPr rtl="0"/>
            <a:endParaRPr lang="fr-FR" dirty="0"/>
          </a:p>
        </p:txBody>
      </p:sp>
      <p:sp>
        <p:nvSpPr>
          <p:cNvPr id="44" name="Espace réservé du texte 43">
            <a:extLst>
              <a:ext uri="{FF2B5EF4-FFF2-40B4-BE49-F238E27FC236}">
                <a16:creationId xmlns:a16="http://schemas.microsoft.com/office/drawing/2014/main" id="{F1B38BC7-B1E6-C47D-DF26-D40B90914DB1}"/>
              </a:ext>
            </a:extLst>
          </p:cNvPr>
          <p:cNvSpPr>
            <a:spLocks noGrp="1"/>
          </p:cNvSpPr>
          <p:nvPr>
            <p:ph type="body" sz="quarter" idx="19"/>
          </p:nvPr>
        </p:nvSpPr>
        <p:spPr>
          <a:xfrm>
            <a:off x="-4274091" y="3442321"/>
            <a:ext cx="2289974" cy="1463249"/>
          </a:xfrm>
        </p:spPr>
        <p:txBody>
          <a:bodyPr vert="horz" lIns="91440" tIns="45720" rIns="91440" bIns="45720" rtlCol="0" anchor="t">
            <a:normAutofit/>
          </a:bodyPr>
          <a:lstStyle/>
          <a:p>
            <a:pPr rtl="0"/>
            <a:endParaRPr lang="fr-FR" dirty="0"/>
          </a:p>
        </p:txBody>
      </p:sp>
      <p:sp>
        <p:nvSpPr>
          <p:cNvPr id="4" name="Espace réservé du pied de page 3">
            <a:extLst>
              <a:ext uri="{FF2B5EF4-FFF2-40B4-BE49-F238E27FC236}">
                <a16:creationId xmlns:a16="http://schemas.microsoft.com/office/drawing/2014/main" id="{016F468E-BD36-5F28-8279-FF39C52A5EA4}"/>
              </a:ext>
            </a:extLst>
          </p:cNvPr>
          <p:cNvSpPr>
            <a:spLocks noGrp="1"/>
          </p:cNvSpPr>
          <p:nvPr>
            <p:ph type="ftr" sz="quarter" idx="11"/>
          </p:nvPr>
        </p:nvSpPr>
        <p:spPr>
          <a:xfrm>
            <a:off x="4834719" y="6538320"/>
            <a:ext cx="4114800" cy="365125"/>
          </a:xfrm>
        </p:spPr>
        <p:txBody>
          <a:bodyPr rtlCol="0"/>
          <a:lstStyle/>
          <a:p>
            <a:r>
              <a:rPr lang="fr-FR" dirty="0">
                <a:latin typeface="Posterama"/>
                <a:cs typeface="Posterama"/>
              </a:rPr>
              <a:t>GESTION DE </a:t>
            </a:r>
            <a:r>
              <a:rPr lang="fr-FR" dirty="0" err="1">
                <a:latin typeface="Posterama"/>
                <a:cs typeface="Posterama"/>
              </a:rPr>
              <a:t>BIBLIOTHèque</a:t>
            </a:r>
            <a:r>
              <a:rPr lang="fr-FR" dirty="0">
                <a:latin typeface="Posterama"/>
                <a:cs typeface="Posterama"/>
              </a:rPr>
              <a:t>  universitaire</a:t>
            </a:r>
          </a:p>
          <a:p>
            <a:endParaRPr lang="fr-FR" dirty="0"/>
          </a:p>
        </p:txBody>
      </p:sp>
      <p:sp>
        <p:nvSpPr>
          <p:cNvPr id="5" name="Espace réservé du numéro de diapositive 4">
            <a:extLst>
              <a:ext uri="{FF2B5EF4-FFF2-40B4-BE49-F238E27FC236}">
                <a16:creationId xmlns:a16="http://schemas.microsoft.com/office/drawing/2014/main" id="{058DDDA5-E6E4-6358-0A04-227724CD6A0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6</a:t>
            </a:fld>
            <a:endParaRPr lang="fr-FR"/>
          </a:p>
        </p:txBody>
      </p:sp>
      <p:sp>
        <p:nvSpPr>
          <p:cNvPr id="3" name="Titre 110">
            <a:extLst>
              <a:ext uri="{FF2B5EF4-FFF2-40B4-BE49-F238E27FC236}">
                <a16:creationId xmlns:a16="http://schemas.microsoft.com/office/drawing/2014/main" id="{605F8D3A-1350-A41F-BA32-B2904E285160}"/>
              </a:ext>
            </a:extLst>
          </p:cNvPr>
          <p:cNvSpPr txBox="1">
            <a:spLocks/>
          </p:cNvSpPr>
          <p:nvPr/>
        </p:nvSpPr>
        <p:spPr>
          <a:xfrm>
            <a:off x="-7929351" y="-2564"/>
            <a:ext cx="6547353" cy="634323"/>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28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fr-FR" b="0" dirty="0">
                <a:ln w="19050">
                  <a:solidFill>
                    <a:prstClr val="white"/>
                  </a:solidFill>
                </a:ln>
                <a:latin typeface="Arial"/>
                <a:cs typeface="Arial"/>
              </a:rPr>
              <a:t>Objectifs et Analyse des besoins</a:t>
            </a:r>
            <a:endParaRPr lang="fr-FR" dirty="0">
              <a:latin typeface="Arial"/>
              <a:cs typeface="Arial"/>
            </a:endParaRPr>
          </a:p>
        </p:txBody>
      </p:sp>
      <p:sp>
        <p:nvSpPr>
          <p:cNvPr id="7" name="Titre 110">
            <a:extLst>
              <a:ext uri="{FF2B5EF4-FFF2-40B4-BE49-F238E27FC236}">
                <a16:creationId xmlns:a16="http://schemas.microsoft.com/office/drawing/2014/main" id="{09C7D294-2C65-6FD2-5017-7068135DF514}"/>
              </a:ext>
            </a:extLst>
          </p:cNvPr>
          <p:cNvSpPr txBox="1">
            <a:spLocks/>
          </p:cNvSpPr>
          <p:nvPr/>
        </p:nvSpPr>
        <p:spPr>
          <a:xfrm>
            <a:off x="-5672379" y="40979"/>
            <a:ext cx="5337830" cy="1372132"/>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28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fr-FR" b="0" dirty="0">
                <a:ln w="19050">
                  <a:solidFill>
                    <a:prstClr val="white"/>
                  </a:solidFill>
                </a:ln>
                <a:latin typeface="Arial"/>
                <a:cs typeface="Arial"/>
              </a:rPr>
              <a:t>Objectifs et Analyse des besoins</a:t>
            </a:r>
            <a:endParaRPr lang="fr-FR" dirty="0">
              <a:latin typeface="Arial"/>
              <a:cs typeface="Arial"/>
            </a:endParaRPr>
          </a:p>
        </p:txBody>
      </p:sp>
    </p:spTree>
    <p:extLst>
      <p:ext uri="{BB962C8B-B14F-4D97-AF65-F5344CB8AC3E}">
        <p14:creationId xmlns:p14="http://schemas.microsoft.com/office/powerpoint/2010/main" val="414777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13F20-610B-8DC4-6BAD-0F436109DDAE}"/>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8B60710E-034C-1A69-42C6-7D785BA18AC8}"/>
              </a:ext>
            </a:extLst>
          </p:cNvPr>
          <p:cNvSpPr>
            <a:spLocks noGrp="1"/>
          </p:cNvSpPr>
          <p:nvPr>
            <p:ph type="title"/>
          </p:nvPr>
        </p:nvSpPr>
        <p:spPr>
          <a:xfrm>
            <a:off x="-6850528" y="1559165"/>
            <a:ext cx="3203652" cy="577458"/>
          </a:xfrm>
        </p:spPr>
        <p:txBody>
          <a:bodyPr rtlCol="0">
            <a:normAutofit/>
          </a:bodyPr>
          <a:lstStyle/>
          <a:p>
            <a:r>
              <a:rPr lang="fr-FR" sz="1100">
                <a:solidFill>
                  <a:srgbClr val="C0504D"/>
                </a:solidFill>
                <a:latin typeface="Calibri"/>
                <a:ea typeface="Calibri"/>
                <a:cs typeface="Calibri"/>
              </a:rPr>
              <a:t>Diagramme de Cas d’Utilisation</a:t>
            </a:r>
            <a:endParaRPr lang="fr-FR"/>
          </a:p>
          <a:p>
            <a:endParaRPr lang="fr-FR" sz="1300" dirty="0">
              <a:ln w="19050">
                <a:solidFill>
                  <a:prstClr val="white"/>
                </a:solidFill>
              </a:ln>
              <a:solidFill>
                <a:srgbClr val="C0504D"/>
              </a:solidFill>
              <a:latin typeface="Calibri"/>
              <a:ea typeface="Calibri"/>
              <a:cs typeface="Calibri"/>
            </a:endParaRPr>
          </a:p>
        </p:txBody>
      </p:sp>
      <p:pic>
        <p:nvPicPr>
          <p:cNvPr id="74" name="Espace réservé d’image 73" descr="Contour de zone">
            <a:extLst>
              <a:ext uri="{FF2B5EF4-FFF2-40B4-BE49-F238E27FC236}">
                <a16:creationId xmlns:a16="http://schemas.microsoft.com/office/drawing/2014/main" id="{3D009C01-8534-BEFB-70EA-24A3AFCB0E7A}"/>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0584" y="538351"/>
            <a:ext cx="603504" cy="603504"/>
          </a:xfrm>
        </p:spPr>
      </p:pic>
      <p:sp>
        <p:nvSpPr>
          <p:cNvPr id="21" name="Espace réservé du texte 20">
            <a:extLst>
              <a:ext uri="{FF2B5EF4-FFF2-40B4-BE49-F238E27FC236}">
                <a16:creationId xmlns:a16="http://schemas.microsoft.com/office/drawing/2014/main" id="{46BB8A3E-1058-374B-B0C5-AF1A97734647}"/>
              </a:ext>
            </a:extLst>
          </p:cNvPr>
          <p:cNvSpPr>
            <a:spLocks noGrp="1"/>
          </p:cNvSpPr>
          <p:nvPr>
            <p:ph type="body" sz="quarter" idx="27"/>
          </p:nvPr>
        </p:nvSpPr>
        <p:spPr>
          <a:xfrm>
            <a:off x="-4451933" y="2138163"/>
            <a:ext cx="2383764" cy="365125"/>
          </a:xfrm>
        </p:spPr>
        <p:txBody>
          <a:bodyPr vert="horz" lIns="91440" tIns="45720" rIns="91440" bIns="45720" rtlCol="0" anchor="t">
            <a:normAutofit lnSpcReduction="10000"/>
          </a:bodyPr>
          <a:lstStyle/>
          <a:p>
            <a:r>
              <a:rPr lang="fr-FR" sz="1100" dirty="0">
                <a:solidFill>
                  <a:srgbClr val="C0504D"/>
                </a:solidFill>
                <a:latin typeface="Calibri"/>
                <a:ea typeface="Calibri"/>
                <a:cs typeface="Calibri"/>
              </a:rPr>
              <a:t>Diagramme de Cas d’Utilisation</a:t>
            </a:r>
            <a:endParaRPr lang="fr-FR" dirty="0"/>
          </a:p>
          <a:p>
            <a:endParaRPr lang="fr-FR" dirty="0"/>
          </a:p>
        </p:txBody>
      </p:sp>
      <p:sp>
        <p:nvSpPr>
          <p:cNvPr id="22" name="Espace réservé du texte 21">
            <a:extLst>
              <a:ext uri="{FF2B5EF4-FFF2-40B4-BE49-F238E27FC236}">
                <a16:creationId xmlns:a16="http://schemas.microsoft.com/office/drawing/2014/main" id="{7347BBE0-C315-AC4C-95E3-A882FC46E0A8}"/>
              </a:ext>
            </a:extLst>
          </p:cNvPr>
          <p:cNvSpPr>
            <a:spLocks noGrp="1"/>
          </p:cNvSpPr>
          <p:nvPr>
            <p:ph type="body" sz="quarter" idx="28"/>
          </p:nvPr>
        </p:nvSpPr>
        <p:spPr>
          <a:xfrm>
            <a:off x="-5248053" y="2009687"/>
            <a:ext cx="2588480" cy="1421786"/>
          </a:xfrm>
        </p:spPr>
        <p:txBody>
          <a:bodyPr vert="horz" lIns="91440" tIns="45720" rIns="91440" bIns="45720" rtlCol="0" anchor="t">
            <a:normAutofit fontScale="62500" lnSpcReduction="20000"/>
          </a:bodyPr>
          <a:lstStyle/>
          <a:p>
            <a:pPr>
              <a:lnSpc>
                <a:spcPct val="113999"/>
              </a:lnSpc>
            </a:pPr>
            <a:r>
              <a:rPr lang="fr-FR" sz="1200">
                <a:solidFill>
                  <a:srgbClr val="000000"/>
                </a:solidFill>
                <a:latin typeface="Times New Roman"/>
                <a:ea typeface="Cambria"/>
                <a:cs typeface="Times New Roman"/>
              </a:rPr>
              <a:t>Le diagramme de cas d’utilisation permet de représenter les interactions entre les acteurs et le système. Il décrit les fonctionnalités offertes et les responsabilités de chaque utilisateur.</a:t>
            </a:r>
            <a:endParaRPr lang="fr-FR"/>
          </a:p>
          <a:p>
            <a:pPr>
              <a:lnSpc>
                <a:spcPct val="113999"/>
              </a:lnSpc>
            </a:pPr>
            <a:r>
              <a:rPr lang="fr-FR" sz="1200">
                <a:solidFill>
                  <a:srgbClr val="000000"/>
                </a:solidFill>
                <a:latin typeface="Times New Roman"/>
                <a:ea typeface="Cambria"/>
                <a:cs typeface="Times New Roman"/>
              </a:rPr>
              <a:t>Il constitue une étape essentielle de la conception UML, car il permet de comprendre le fonctionnement global du système avant le développement.</a:t>
            </a:r>
            <a:endParaRPr lang="fr-FR"/>
          </a:p>
          <a:p>
            <a:pPr>
              <a:lnSpc>
                <a:spcPct val="113999"/>
              </a:lnSpc>
            </a:pPr>
            <a:br>
              <a:rPr lang="en-US" dirty="0"/>
            </a:br>
            <a:endParaRPr lang="en-US" dirty="0"/>
          </a:p>
          <a:p>
            <a:pPr>
              <a:lnSpc>
                <a:spcPct val="113999"/>
              </a:lnSpc>
            </a:pPr>
            <a:br>
              <a:rPr lang="en-US" dirty="0"/>
            </a:br>
            <a:endParaRPr lang="en-US" dirty="0"/>
          </a:p>
        </p:txBody>
      </p:sp>
      <p:pic>
        <p:nvPicPr>
          <p:cNvPr id="75" name="Espace réservé d’image 74" descr="Contour de magasin">
            <a:extLst>
              <a:ext uri="{FF2B5EF4-FFF2-40B4-BE49-F238E27FC236}">
                <a16:creationId xmlns:a16="http://schemas.microsoft.com/office/drawing/2014/main" id="{01584972-0B54-A7EE-D4D4-E67AFCBA57BB}"/>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079457" y="2721994"/>
            <a:ext cx="603504" cy="603504"/>
          </a:xfrm>
        </p:spPr>
      </p:pic>
      <p:sp>
        <p:nvSpPr>
          <p:cNvPr id="23" name="Espace réservé du texte 22">
            <a:extLst>
              <a:ext uri="{FF2B5EF4-FFF2-40B4-BE49-F238E27FC236}">
                <a16:creationId xmlns:a16="http://schemas.microsoft.com/office/drawing/2014/main" id="{2CE14749-00D9-88F8-2883-4BCB337492D6}"/>
              </a:ext>
            </a:extLst>
          </p:cNvPr>
          <p:cNvSpPr>
            <a:spLocks noGrp="1"/>
          </p:cNvSpPr>
          <p:nvPr>
            <p:ph type="body" sz="quarter" idx="29"/>
          </p:nvPr>
        </p:nvSpPr>
        <p:spPr>
          <a:xfrm>
            <a:off x="2529033" y="3639417"/>
            <a:ext cx="4283660" cy="365125"/>
          </a:xfrm>
        </p:spPr>
        <p:txBody>
          <a:bodyPr vert="horz" lIns="91440" tIns="45720" rIns="91440" bIns="45720" rtlCol="0" anchor="t">
            <a:normAutofit/>
          </a:bodyPr>
          <a:lstStyle/>
          <a:p>
            <a:endParaRPr lang="fr-FR" sz="1100" dirty="0">
              <a:solidFill>
                <a:srgbClr val="C0504D"/>
              </a:solidFill>
              <a:latin typeface="Calibri"/>
              <a:ea typeface="Calibri"/>
              <a:cs typeface="Calibri"/>
            </a:endParaRPr>
          </a:p>
          <a:p>
            <a:endParaRPr lang="fr-FR" dirty="0">
              <a:latin typeface="Arial"/>
              <a:cs typeface="Arial"/>
            </a:endParaRPr>
          </a:p>
        </p:txBody>
      </p:sp>
      <p:sp>
        <p:nvSpPr>
          <p:cNvPr id="17" name="Espace réservé du texte 16">
            <a:extLst>
              <a:ext uri="{FF2B5EF4-FFF2-40B4-BE49-F238E27FC236}">
                <a16:creationId xmlns:a16="http://schemas.microsoft.com/office/drawing/2014/main" id="{131E4F31-EF97-93B3-02D3-703F5162C1D3}"/>
              </a:ext>
            </a:extLst>
          </p:cNvPr>
          <p:cNvSpPr>
            <a:spLocks noGrp="1"/>
          </p:cNvSpPr>
          <p:nvPr>
            <p:ph type="body" sz="quarter" idx="15"/>
          </p:nvPr>
        </p:nvSpPr>
        <p:spPr>
          <a:xfrm>
            <a:off x="3478982" y="3969554"/>
            <a:ext cx="2383764" cy="1126085"/>
          </a:xfrm>
        </p:spPr>
        <p:txBody>
          <a:bodyPr vert="horz" lIns="91440" tIns="45720" rIns="91440" bIns="45720" rtlCol="0" anchor="t">
            <a:normAutofit/>
          </a:bodyPr>
          <a:lstStyle/>
          <a:p>
            <a:pPr>
              <a:lnSpc>
                <a:spcPct val="113999"/>
              </a:lnSpc>
            </a:pPr>
            <a:br>
              <a:rPr lang="en-US" dirty="0"/>
            </a:br>
            <a:endParaRPr lang="en-US" dirty="0"/>
          </a:p>
        </p:txBody>
      </p:sp>
      <p:pic>
        <p:nvPicPr>
          <p:cNvPr id="76" name="Espace réservé d’image 75" descr="Contour du presse-papiers partiellement barré">
            <a:extLst>
              <a:ext uri="{FF2B5EF4-FFF2-40B4-BE49-F238E27FC236}">
                <a16:creationId xmlns:a16="http://schemas.microsoft.com/office/drawing/2014/main" id="{48C8E48D-72D8-270F-76C9-A3E651FFD72E}"/>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656482" y="2824352"/>
            <a:ext cx="603504" cy="603504"/>
          </a:xfrm>
        </p:spPr>
      </p:pic>
      <p:sp>
        <p:nvSpPr>
          <p:cNvPr id="24" name="Espace réservé du texte 23">
            <a:extLst>
              <a:ext uri="{FF2B5EF4-FFF2-40B4-BE49-F238E27FC236}">
                <a16:creationId xmlns:a16="http://schemas.microsoft.com/office/drawing/2014/main" id="{8428EB11-85B5-3137-6ADC-77BD42206087}"/>
              </a:ext>
            </a:extLst>
          </p:cNvPr>
          <p:cNvSpPr>
            <a:spLocks noGrp="1"/>
          </p:cNvSpPr>
          <p:nvPr>
            <p:ph type="body" sz="quarter" idx="30"/>
          </p:nvPr>
        </p:nvSpPr>
        <p:spPr>
          <a:xfrm>
            <a:off x="241478" y="1262432"/>
            <a:ext cx="2588481" cy="353752"/>
          </a:xfrm>
        </p:spPr>
        <p:txBody>
          <a:bodyPr vert="horz" lIns="91440" tIns="45720" rIns="91440" bIns="45720" rtlCol="0" anchor="t">
            <a:noAutofit/>
          </a:bodyPr>
          <a:lstStyle/>
          <a:p>
            <a:r>
              <a:rPr lang="fr-FR" sz="1400" err="1">
                <a:latin typeface="Arial"/>
                <a:cs typeface="Arial"/>
              </a:rPr>
              <a:t>DIagramme</a:t>
            </a:r>
            <a:r>
              <a:rPr lang="fr-FR" sz="1400" dirty="0">
                <a:latin typeface="Arial"/>
                <a:cs typeface="Arial"/>
              </a:rPr>
              <a:t> de cas</a:t>
            </a:r>
            <a:endParaRPr lang="fr-FR" sz="1400"/>
          </a:p>
          <a:p>
            <a:r>
              <a:rPr lang="fr-FR" sz="1400" dirty="0">
                <a:latin typeface="Arial"/>
                <a:cs typeface="Arial"/>
              </a:rPr>
              <a:t> d'utilisation</a:t>
            </a:r>
            <a:endParaRPr lang="fr-FR" sz="1400"/>
          </a:p>
        </p:txBody>
      </p:sp>
      <p:sp>
        <p:nvSpPr>
          <p:cNvPr id="19" name="Espace réservé du texte 18">
            <a:extLst>
              <a:ext uri="{FF2B5EF4-FFF2-40B4-BE49-F238E27FC236}">
                <a16:creationId xmlns:a16="http://schemas.microsoft.com/office/drawing/2014/main" id="{4F0BDF4D-D212-FB73-933D-BC0FA5A5974F}"/>
              </a:ext>
            </a:extLst>
          </p:cNvPr>
          <p:cNvSpPr>
            <a:spLocks noGrp="1"/>
          </p:cNvSpPr>
          <p:nvPr>
            <p:ph type="body" sz="quarter" idx="17"/>
          </p:nvPr>
        </p:nvSpPr>
        <p:spPr>
          <a:xfrm>
            <a:off x="241478" y="2008618"/>
            <a:ext cx="3418717" cy="4845096"/>
          </a:xfrm>
        </p:spPr>
        <p:txBody>
          <a:bodyPr vert="horz" lIns="91440" tIns="45720" rIns="91440" bIns="45720" rtlCol="0" anchor="t">
            <a:normAutofit fontScale="85000" lnSpcReduction="20000"/>
          </a:bodyPr>
          <a:lstStyle/>
          <a:p>
            <a:pPr>
              <a:lnSpc>
                <a:spcPct val="113999"/>
              </a:lnSpc>
            </a:pPr>
            <a:r>
              <a:rPr lang="fr-FR" dirty="0">
                <a:solidFill>
                  <a:schemeClr val="bg1">
                    <a:lumMod val="85000"/>
                  </a:schemeClr>
                </a:solidFill>
                <a:latin typeface="Times New Roman"/>
                <a:cs typeface="Times New Roman"/>
              </a:rPr>
              <a:t>Le diagramme de cas d’utilisation permet de représenter les interactions entre les acteurs et le système. Il décrit les fonctionnalités offertes et les responsabilités de chaque utilisateur.</a:t>
            </a:r>
            <a:endParaRPr lang="fr-FR">
              <a:solidFill>
                <a:schemeClr val="bg1">
                  <a:lumMod val="85000"/>
                </a:schemeClr>
              </a:solidFill>
            </a:endParaRPr>
          </a:p>
          <a:p>
            <a:pPr>
              <a:lnSpc>
                <a:spcPct val="113999"/>
              </a:lnSpc>
            </a:pPr>
            <a:r>
              <a:rPr lang="fr-FR" dirty="0">
                <a:solidFill>
                  <a:schemeClr val="bg1">
                    <a:lumMod val="85000"/>
                  </a:schemeClr>
                </a:solidFill>
                <a:latin typeface="Times New Roman"/>
                <a:cs typeface="Times New Roman"/>
              </a:rPr>
              <a:t>Il constitue une étape essentielle de la conception UML, car il permet de comprendre le fonctionnement global du système avant le développement.</a:t>
            </a:r>
            <a:endParaRPr lang="fr-FR">
              <a:solidFill>
                <a:schemeClr val="bg1">
                  <a:lumMod val="85000"/>
                </a:schemeClr>
              </a:solidFill>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rgbClr val="D9D9D9"/>
              </a:solidFill>
              <a:latin typeface="Times New Roman"/>
              <a:ea typeface="Calibri"/>
              <a:cs typeface="Times New Roman"/>
            </a:endParaRPr>
          </a:p>
          <a:p>
            <a:pPr>
              <a:lnSpc>
                <a:spcPct val="113999"/>
              </a:lnSpc>
            </a:pPr>
            <a:endParaRPr lang="fr-FR" dirty="0">
              <a:solidFill>
                <a:srgbClr val="D9D9D9"/>
              </a:solidFill>
              <a:latin typeface="Times New Roman"/>
              <a:ea typeface="Calibri"/>
              <a:cs typeface="Times New Roman"/>
            </a:endParaRPr>
          </a:p>
          <a:p>
            <a:pPr>
              <a:lnSpc>
                <a:spcPct val="113999"/>
              </a:lnSpc>
            </a:pPr>
            <a:endParaRPr lang="fr-FR" sz="1200" u="sng" dirty="0">
              <a:solidFill>
                <a:srgbClr val="D9D9D9"/>
              </a:solidFill>
              <a:latin typeface="Cambria"/>
              <a:ea typeface="Calibri"/>
              <a:cs typeface="Times New Roman"/>
            </a:endParaRPr>
          </a:p>
          <a:p>
            <a:pPr>
              <a:lnSpc>
                <a:spcPct val="113999"/>
              </a:lnSpc>
            </a:pPr>
            <a:r>
              <a:rPr lang="fr-FR" sz="1200" b="1" u="sng" dirty="0">
                <a:solidFill>
                  <a:schemeClr val="bg1">
                    <a:lumMod val="85000"/>
                  </a:schemeClr>
                </a:solidFill>
                <a:latin typeface="Cambria"/>
                <a:ea typeface="Calibri"/>
                <a:cs typeface="Calibri"/>
              </a:rPr>
              <a:t>Administrateur</a:t>
            </a:r>
            <a:endParaRPr lang="fr-FR" sz="1200" u="sng">
              <a:solidFill>
                <a:schemeClr val="bg1">
                  <a:lumMod val="85000"/>
                </a:schemeClr>
              </a:solidFill>
              <a:latin typeface="Cambria"/>
              <a:ea typeface="Cambria"/>
            </a:endParaRPr>
          </a:p>
          <a:p>
            <a:pPr>
              <a:lnSpc>
                <a:spcPct val="113999"/>
              </a:lnSpc>
            </a:pPr>
            <a:r>
              <a:rPr lang="fr-FR" sz="1200" dirty="0">
                <a:solidFill>
                  <a:schemeClr val="bg1">
                    <a:lumMod val="85000"/>
                  </a:schemeClr>
                </a:solidFill>
                <a:latin typeface="Times New Roman"/>
                <a:cs typeface="Times New Roman"/>
              </a:rPr>
              <a:t>L’administrateur est responsable de la gestion complète du système. Il dispose de droits avancés lui permettant de gérer les livres, les adhérents, les comptes utilisateurs, les emprunts et les réservations.</a:t>
            </a:r>
            <a:endParaRPr lang="fr-FR" dirty="0">
              <a:solidFill>
                <a:schemeClr val="bg1">
                  <a:lumMod val="85000"/>
                </a:schemeClr>
              </a:solidFill>
            </a:endParaRPr>
          </a:p>
          <a:p>
            <a:pPr>
              <a:lnSpc>
                <a:spcPct val="113999"/>
              </a:lnSpc>
            </a:pPr>
            <a:r>
              <a:rPr lang="fr-FR" b="1" u="sng" dirty="0">
                <a:solidFill>
                  <a:schemeClr val="bg1">
                    <a:lumMod val="85000"/>
                  </a:schemeClr>
                </a:solidFill>
                <a:latin typeface="Calibri"/>
                <a:ea typeface="Calibri"/>
                <a:cs typeface="Calibri"/>
              </a:rPr>
              <a:t>Adhérent</a:t>
            </a:r>
            <a:endParaRPr lang="fr-FR" u="sng">
              <a:solidFill>
                <a:schemeClr val="bg1">
                  <a:lumMod val="85000"/>
                </a:schemeClr>
              </a:solidFill>
            </a:endParaRPr>
          </a:p>
          <a:p>
            <a:pPr>
              <a:lnSpc>
                <a:spcPct val="113999"/>
              </a:lnSpc>
            </a:pPr>
            <a:r>
              <a:rPr lang="fr-FR" sz="1200" dirty="0">
                <a:solidFill>
                  <a:schemeClr val="bg1">
                    <a:lumMod val="85000"/>
                  </a:schemeClr>
                </a:solidFill>
                <a:latin typeface="Cambria"/>
                <a:ea typeface="Cambria"/>
                <a:cs typeface="Times New Roman"/>
              </a:rPr>
              <a:t>L’adhérent est un utilisateur inscrit à la bibliothèque. Il peut consulter le catalogue, réserver des livres, consulter ses emprunts et retourner les livres empruntés.</a:t>
            </a:r>
            <a:endParaRPr lang="fr-FR" dirty="0">
              <a:solidFill>
                <a:schemeClr val="bg1">
                  <a:lumMod val="85000"/>
                </a:schemeClr>
              </a:solidFill>
              <a:latin typeface="Cambria"/>
              <a:ea typeface="Cambria"/>
            </a:endParaRPr>
          </a:p>
          <a:p>
            <a:pPr>
              <a:lnSpc>
                <a:spcPct val="113999"/>
              </a:lnSpc>
            </a:pPr>
            <a:br>
              <a:rPr lang="en-US" dirty="0"/>
            </a:br>
            <a:endParaRPr lang="en-US" dirty="0"/>
          </a:p>
          <a:p>
            <a:pPr>
              <a:lnSpc>
                <a:spcPct val="113999"/>
              </a:lnSpc>
            </a:pPr>
            <a:br>
              <a:rPr lang="en-US" dirty="0"/>
            </a:br>
            <a:endParaRPr lang="en-US" dirty="0"/>
          </a:p>
        </p:txBody>
      </p:sp>
      <p:pic>
        <p:nvPicPr>
          <p:cNvPr id="77" name="Espace réservé d’image 76" descr="Contour de questions">
            <a:extLst>
              <a:ext uri="{FF2B5EF4-FFF2-40B4-BE49-F238E27FC236}">
                <a16:creationId xmlns:a16="http://schemas.microsoft.com/office/drawing/2014/main" id="{C7990884-C51C-7884-2DF7-B05A768084E0}"/>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923202" y="3665964"/>
            <a:ext cx="603504" cy="603504"/>
          </a:xfrm>
        </p:spPr>
      </p:pic>
      <p:sp>
        <p:nvSpPr>
          <p:cNvPr id="25" name="Espace réservé du texte 24">
            <a:extLst>
              <a:ext uri="{FF2B5EF4-FFF2-40B4-BE49-F238E27FC236}">
                <a16:creationId xmlns:a16="http://schemas.microsoft.com/office/drawing/2014/main" id="{62810CD6-2B63-E1D2-29A2-7A3EEBF04FED}"/>
              </a:ext>
            </a:extLst>
          </p:cNvPr>
          <p:cNvSpPr>
            <a:spLocks noGrp="1"/>
          </p:cNvSpPr>
          <p:nvPr>
            <p:ph type="body" sz="quarter" idx="31"/>
          </p:nvPr>
        </p:nvSpPr>
        <p:spPr>
          <a:xfrm>
            <a:off x="237788" y="4321805"/>
            <a:ext cx="3066151" cy="433363"/>
          </a:xfrm>
        </p:spPr>
        <p:txBody>
          <a:bodyPr vert="horz" lIns="91440" tIns="45720" rIns="91440" bIns="45720" rtlCol="0" anchor="t">
            <a:normAutofit/>
          </a:bodyPr>
          <a:lstStyle/>
          <a:p>
            <a:r>
              <a:rPr lang="fr-FR">
                <a:latin typeface="Arial"/>
                <a:cs typeface="Arial"/>
              </a:rPr>
              <a:t>ACTEURS DU </a:t>
            </a:r>
            <a:r>
              <a:rPr lang="fr-FR" err="1">
                <a:latin typeface="Arial"/>
                <a:cs typeface="Arial"/>
              </a:rPr>
              <a:t>SYSTème</a:t>
            </a:r>
          </a:p>
          <a:p>
            <a:endParaRPr lang="fr-FR" dirty="0"/>
          </a:p>
        </p:txBody>
      </p:sp>
      <p:sp>
        <p:nvSpPr>
          <p:cNvPr id="20" name="Espace réservé du texte 19">
            <a:extLst>
              <a:ext uri="{FF2B5EF4-FFF2-40B4-BE49-F238E27FC236}">
                <a16:creationId xmlns:a16="http://schemas.microsoft.com/office/drawing/2014/main" id="{6DAE2B0D-5BF7-D9F8-71CB-21B0E9F46EF8}"/>
              </a:ext>
            </a:extLst>
          </p:cNvPr>
          <p:cNvSpPr>
            <a:spLocks noGrp="1"/>
          </p:cNvSpPr>
          <p:nvPr>
            <p:ph type="body" sz="quarter" idx="19"/>
          </p:nvPr>
        </p:nvSpPr>
        <p:spPr>
          <a:xfrm>
            <a:off x="-4846003" y="2008616"/>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3A5B8DBF-015D-C2C6-94DD-DA2684D14037}"/>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138EFD6D-B257-DB8B-E36D-3F7F83CB301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7</a:t>
            </a:fld>
            <a:endParaRPr lang="fr-FR"/>
          </a:p>
        </p:txBody>
      </p:sp>
      <p:pic>
        <p:nvPicPr>
          <p:cNvPr id="2" name="Image 1" descr="Une image contenant texte, diagramme, capture d’écran, ligne&#10;&#10;Le contenu généré par l’IA peut être incorrect.">
            <a:extLst>
              <a:ext uri="{FF2B5EF4-FFF2-40B4-BE49-F238E27FC236}">
                <a16:creationId xmlns:a16="http://schemas.microsoft.com/office/drawing/2014/main" id="{BBD56859-63AF-F27F-4217-0FEEAE023346}"/>
              </a:ext>
            </a:extLst>
          </p:cNvPr>
          <p:cNvPicPr>
            <a:picLocks noChangeAspect="1"/>
          </p:cNvPicPr>
          <p:nvPr/>
        </p:nvPicPr>
        <p:blipFill>
          <a:blip r:embed="rId11"/>
          <a:stretch>
            <a:fillRect/>
          </a:stretch>
        </p:blipFill>
        <p:spPr>
          <a:xfrm>
            <a:off x="4043007" y="435805"/>
            <a:ext cx="7574792" cy="5781675"/>
          </a:xfrm>
          <a:prstGeom prst="rect">
            <a:avLst/>
          </a:prstGeom>
        </p:spPr>
      </p:pic>
    </p:spTree>
    <p:extLst>
      <p:ext uri="{BB962C8B-B14F-4D97-AF65-F5344CB8AC3E}">
        <p14:creationId xmlns:p14="http://schemas.microsoft.com/office/powerpoint/2010/main" val="2895764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E608-CBD7-A5BE-B58E-D9A85EF16F06}"/>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53AF4A3F-A808-799F-2D45-467660B31704}"/>
              </a:ext>
            </a:extLst>
          </p:cNvPr>
          <p:cNvSpPr>
            <a:spLocks noGrp="1"/>
          </p:cNvSpPr>
          <p:nvPr>
            <p:ph type="title"/>
          </p:nvPr>
        </p:nvSpPr>
        <p:spPr>
          <a:xfrm>
            <a:off x="-6850528" y="1559165"/>
            <a:ext cx="3203652" cy="577458"/>
          </a:xfrm>
        </p:spPr>
        <p:txBody>
          <a:bodyPr rtlCol="0">
            <a:normAutofit/>
          </a:bodyPr>
          <a:lstStyle/>
          <a:p>
            <a:r>
              <a:rPr lang="fr-FR" sz="1100">
                <a:solidFill>
                  <a:srgbClr val="C0504D"/>
                </a:solidFill>
                <a:latin typeface="Calibri"/>
                <a:ea typeface="Calibri"/>
                <a:cs typeface="Calibri"/>
              </a:rPr>
              <a:t>Diagramme de Cas d’Utilisation</a:t>
            </a:r>
            <a:endParaRPr lang="fr-FR"/>
          </a:p>
          <a:p>
            <a:endParaRPr lang="fr-FR" sz="1300" dirty="0">
              <a:ln w="19050">
                <a:solidFill>
                  <a:prstClr val="white"/>
                </a:solidFill>
              </a:ln>
              <a:solidFill>
                <a:srgbClr val="C0504D"/>
              </a:solidFill>
              <a:latin typeface="Calibri"/>
              <a:ea typeface="Calibri"/>
              <a:cs typeface="Calibri"/>
            </a:endParaRPr>
          </a:p>
        </p:txBody>
      </p:sp>
      <p:pic>
        <p:nvPicPr>
          <p:cNvPr id="74" name="Espace réservé d’image 73" descr="Contour de zone">
            <a:extLst>
              <a:ext uri="{FF2B5EF4-FFF2-40B4-BE49-F238E27FC236}">
                <a16:creationId xmlns:a16="http://schemas.microsoft.com/office/drawing/2014/main" id="{E912FED2-71BC-75AA-A1FC-0C47143C9493}"/>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56298" y="1542256"/>
            <a:ext cx="603504" cy="603504"/>
          </a:xfrm>
        </p:spPr>
      </p:pic>
      <p:sp>
        <p:nvSpPr>
          <p:cNvPr id="21" name="Espace réservé du texte 20">
            <a:extLst>
              <a:ext uri="{FF2B5EF4-FFF2-40B4-BE49-F238E27FC236}">
                <a16:creationId xmlns:a16="http://schemas.microsoft.com/office/drawing/2014/main" id="{B4B8E1CA-9F4A-29E0-F813-22D592B9AB06}"/>
              </a:ext>
            </a:extLst>
          </p:cNvPr>
          <p:cNvSpPr>
            <a:spLocks noGrp="1"/>
          </p:cNvSpPr>
          <p:nvPr>
            <p:ph type="body" sz="quarter" idx="27"/>
          </p:nvPr>
        </p:nvSpPr>
        <p:spPr>
          <a:xfrm>
            <a:off x="-4451933" y="2138163"/>
            <a:ext cx="2383764" cy="365125"/>
          </a:xfrm>
        </p:spPr>
        <p:txBody>
          <a:bodyPr vert="horz" lIns="91440" tIns="45720" rIns="91440" bIns="45720" rtlCol="0" anchor="t">
            <a:normAutofit lnSpcReduction="10000"/>
          </a:bodyPr>
          <a:lstStyle/>
          <a:p>
            <a:r>
              <a:rPr lang="fr-FR" sz="1100" dirty="0">
                <a:solidFill>
                  <a:srgbClr val="C0504D"/>
                </a:solidFill>
                <a:latin typeface="Calibri"/>
                <a:ea typeface="Calibri"/>
                <a:cs typeface="Calibri"/>
              </a:rPr>
              <a:t>Diagramme de Cas d’Utilisation</a:t>
            </a:r>
            <a:endParaRPr lang="fr-FR" dirty="0"/>
          </a:p>
          <a:p>
            <a:endParaRPr lang="fr-FR" dirty="0"/>
          </a:p>
        </p:txBody>
      </p:sp>
      <p:sp>
        <p:nvSpPr>
          <p:cNvPr id="22" name="Espace réservé du texte 21">
            <a:extLst>
              <a:ext uri="{FF2B5EF4-FFF2-40B4-BE49-F238E27FC236}">
                <a16:creationId xmlns:a16="http://schemas.microsoft.com/office/drawing/2014/main" id="{29DD4C6A-52FD-3663-DBEA-75A0E6E6E217}"/>
              </a:ext>
            </a:extLst>
          </p:cNvPr>
          <p:cNvSpPr>
            <a:spLocks noGrp="1"/>
          </p:cNvSpPr>
          <p:nvPr>
            <p:ph type="body" sz="quarter" idx="28"/>
          </p:nvPr>
        </p:nvSpPr>
        <p:spPr>
          <a:xfrm>
            <a:off x="-5248053" y="2009687"/>
            <a:ext cx="2588480" cy="1421786"/>
          </a:xfrm>
        </p:spPr>
        <p:txBody>
          <a:bodyPr vert="horz" lIns="91440" tIns="45720" rIns="91440" bIns="45720" rtlCol="0" anchor="t">
            <a:normAutofit fontScale="62500" lnSpcReduction="20000"/>
          </a:bodyPr>
          <a:lstStyle/>
          <a:p>
            <a:pPr>
              <a:lnSpc>
                <a:spcPct val="113999"/>
              </a:lnSpc>
            </a:pPr>
            <a:r>
              <a:rPr lang="fr-FR" sz="1200">
                <a:solidFill>
                  <a:srgbClr val="000000"/>
                </a:solidFill>
                <a:latin typeface="Times New Roman"/>
                <a:ea typeface="Cambria"/>
                <a:cs typeface="Times New Roman"/>
              </a:rPr>
              <a:t>Le diagramme de cas d’utilisation permet de représenter les interactions entre les acteurs et le système. Il décrit les fonctionnalités offertes et les responsabilités de chaque utilisateur.</a:t>
            </a:r>
            <a:endParaRPr lang="fr-FR"/>
          </a:p>
          <a:p>
            <a:pPr>
              <a:lnSpc>
                <a:spcPct val="113999"/>
              </a:lnSpc>
            </a:pPr>
            <a:r>
              <a:rPr lang="fr-FR" sz="1200">
                <a:solidFill>
                  <a:srgbClr val="000000"/>
                </a:solidFill>
                <a:latin typeface="Times New Roman"/>
                <a:ea typeface="Cambria"/>
                <a:cs typeface="Times New Roman"/>
              </a:rPr>
              <a:t>Il constitue une étape essentielle de la conception UML, car il permet de comprendre le fonctionnement global du système avant le développement.</a:t>
            </a:r>
            <a:endParaRPr lang="fr-FR"/>
          </a:p>
          <a:p>
            <a:pPr>
              <a:lnSpc>
                <a:spcPct val="113999"/>
              </a:lnSpc>
            </a:pPr>
            <a:br>
              <a:rPr lang="en-US" dirty="0"/>
            </a:br>
            <a:endParaRPr lang="en-US" dirty="0"/>
          </a:p>
          <a:p>
            <a:pPr>
              <a:lnSpc>
                <a:spcPct val="113999"/>
              </a:lnSpc>
            </a:pPr>
            <a:br>
              <a:rPr lang="en-US" dirty="0"/>
            </a:br>
            <a:endParaRPr lang="en-US" dirty="0"/>
          </a:p>
        </p:txBody>
      </p:sp>
      <p:pic>
        <p:nvPicPr>
          <p:cNvPr id="75" name="Espace réservé d’image 74" descr="Contour de magasin">
            <a:extLst>
              <a:ext uri="{FF2B5EF4-FFF2-40B4-BE49-F238E27FC236}">
                <a16:creationId xmlns:a16="http://schemas.microsoft.com/office/drawing/2014/main" id="{4ADCF464-768A-9186-8E17-0F817A75C75D}"/>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079457" y="2721994"/>
            <a:ext cx="603504" cy="603504"/>
          </a:xfrm>
        </p:spPr>
      </p:pic>
      <p:sp>
        <p:nvSpPr>
          <p:cNvPr id="23" name="Espace réservé du texte 22">
            <a:extLst>
              <a:ext uri="{FF2B5EF4-FFF2-40B4-BE49-F238E27FC236}">
                <a16:creationId xmlns:a16="http://schemas.microsoft.com/office/drawing/2014/main" id="{11FCCD4B-96DA-3C3E-2933-B7F73AFA51FB}"/>
              </a:ext>
            </a:extLst>
          </p:cNvPr>
          <p:cNvSpPr>
            <a:spLocks noGrp="1"/>
          </p:cNvSpPr>
          <p:nvPr>
            <p:ph type="body" sz="quarter" idx="29"/>
          </p:nvPr>
        </p:nvSpPr>
        <p:spPr>
          <a:xfrm>
            <a:off x="2529033" y="3639417"/>
            <a:ext cx="4283660" cy="365125"/>
          </a:xfrm>
        </p:spPr>
        <p:txBody>
          <a:bodyPr vert="horz" lIns="91440" tIns="45720" rIns="91440" bIns="45720" rtlCol="0" anchor="t">
            <a:normAutofit/>
          </a:bodyPr>
          <a:lstStyle/>
          <a:p>
            <a:endParaRPr lang="fr-FR" sz="1100" dirty="0">
              <a:solidFill>
                <a:srgbClr val="C0504D"/>
              </a:solidFill>
              <a:latin typeface="Calibri"/>
              <a:ea typeface="Calibri"/>
              <a:cs typeface="Calibri"/>
            </a:endParaRPr>
          </a:p>
          <a:p>
            <a:endParaRPr lang="fr-FR" dirty="0">
              <a:latin typeface="Arial"/>
              <a:cs typeface="Arial"/>
            </a:endParaRPr>
          </a:p>
        </p:txBody>
      </p:sp>
      <p:sp>
        <p:nvSpPr>
          <p:cNvPr id="17" name="Espace réservé du texte 16">
            <a:extLst>
              <a:ext uri="{FF2B5EF4-FFF2-40B4-BE49-F238E27FC236}">
                <a16:creationId xmlns:a16="http://schemas.microsoft.com/office/drawing/2014/main" id="{E74DA67A-1403-B4FC-D8CA-08232C2EB0F9}"/>
              </a:ext>
            </a:extLst>
          </p:cNvPr>
          <p:cNvSpPr>
            <a:spLocks noGrp="1"/>
          </p:cNvSpPr>
          <p:nvPr>
            <p:ph type="body" sz="quarter" idx="15"/>
          </p:nvPr>
        </p:nvSpPr>
        <p:spPr>
          <a:xfrm>
            <a:off x="3478982" y="3969554"/>
            <a:ext cx="2383764" cy="1126085"/>
          </a:xfrm>
        </p:spPr>
        <p:txBody>
          <a:bodyPr vert="horz" lIns="91440" tIns="45720" rIns="91440" bIns="45720" rtlCol="0" anchor="t">
            <a:normAutofit/>
          </a:bodyPr>
          <a:lstStyle/>
          <a:p>
            <a:pPr>
              <a:lnSpc>
                <a:spcPct val="113999"/>
              </a:lnSpc>
            </a:pPr>
            <a:br>
              <a:rPr lang="en-US" dirty="0"/>
            </a:br>
            <a:endParaRPr lang="en-US" dirty="0"/>
          </a:p>
        </p:txBody>
      </p:sp>
      <p:pic>
        <p:nvPicPr>
          <p:cNvPr id="76" name="Espace réservé d’image 75" descr="Contour du presse-papiers partiellement barré">
            <a:extLst>
              <a:ext uri="{FF2B5EF4-FFF2-40B4-BE49-F238E27FC236}">
                <a16:creationId xmlns:a16="http://schemas.microsoft.com/office/drawing/2014/main" id="{FBBCAEA9-5B6D-8ED4-75A6-FE64DEF2B59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656482" y="2824352"/>
            <a:ext cx="603504" cy="603504"/>
          </a:xfrm>
        </p:spPr>
      </p:pic>
      <p:sp>
        <p:nvSpPr>
          <p:cNvPr id="24" name="Espace réservé du texte 23">
            <a:extLst>
              <a:ext uri="{FF2B5EF4-FFF2-40B4-BE49-F238E27FC236}">
                <a16:creationId xmlns:a16="http://schemas.microsoft.com/office/drawing/2014/main" id="{510CA9FC-140C-EB63-BBCF-F9C498F05440}"/>
              </a:ext>
            </a:extLst>
          </p:cNvPr>
          <p:cNvSpPr>
            <a:spLocks noGrp="1"/>
          </p:cNvSpPr>
          <p:nvPr>
            <p:ph type="body" sz="quarter" idx="30"/>
          </p:nvPr>
        </p:nvSpPr>
        <p:spPr>
          <a:xfrm>
            <a:off x="459193" y="2375194"/>
            <a:ext cx="2975528" cy="740799"/>
          </a:xfrm>
        </p:spPr>
        <p:txBody>
          <a:bodyPr vert="horz" lIns="91440" tIns="45720" rIns="91440" bIns="45720" rtlCol="0" anchor="t">
            <a:noAutofit/>
          </a:bodyPr>
          <a:lstStyle/>
          <a:p>
            <a:r>
              <a:rPr lang="fr-FR" sz="1400" dirty="0" err="1">
                <a:latin typeface="Arial"/>
                <a:cs typeface="Arial"/>
              </a:rPr>
              <a:t>DIagramme</a:t>
            </a:r>
            <a:r>
              <a:rPr lang="fr-FR" sz="1400" dirty="0">
                <a:latin typeface="Arial"/>
                <a:cs typeface="Arial"/>
              </a:rPr>
              <a:t> de classe</a:t>
            </a:r>
            <a:endParaRPr lang="fr-FR" sz="1400" dirty="0"/>
          </a:p>
        </p:txBody>
      </p:sp>
      <p:sp>
        <p:nvSpPr>
          <p:cNvPr id="19" name="Espace réservé du texte 18">
            <a:extLst>
              <a:ext uri="{FF2B5EF4-FFF2-40B4-BE49-F238E27FC236}">
                <a16:creationId xmlns:a16="http://schemas.microsoft.com/office/drawing/2014/main" id="{E9F16B39-49C6-7B28-4916-439FA720D48F}"/>
              </a:ext>
            </a:extLst>
          </p:cNvPr>
          <p:cNvSpPr>
            <a:spLocks noGrp="1"/>
          </p:cNvSpPr>
          <p:nvPr>
            <p:ph type="body" sz="quarter" idx="17"/>
          </p:nvPr>
        </p:nvSpPr>
        <p:spPr>
          <a:xfrm>
            <a:off x="241478" y="2818998"/>
            <a:ext cx="3418717" cy="4845096"/>
          </a:xfrm>
        </p:spPr>
        <p:txBody>
          <a:bodyPr vert="horz" lIns="91440" tIns="45720" rIns="91440" bIns="45720" rtlCol="0" anchor="t">
            <a:normAutofit/>
          </a:bodyPr>
          <a:lstStyle/>
          <a:p>
            <a:pPr>
              <a:lnSpc>
                <a:spcPct val="113999"/>
              </a:lnSpc>
            </a:pPr>
            <a:r>
              <a:rPr lang="fr-FR" dirty="0">
                <a:solidFill>
                  <a:schemeClr val="bg1">
                    <a:lumMod val="85000"/>
                  </a:schemeClr>
                </a:solidFill>
                <a:latin typeface="Cambria"/>
                <a:ea typeface="+mn-lt"/>
                <a:cs typeface="+mn-lt"/>
              </a:rPr>
              <a:t>Ce diagramme montre la structure du système : les livres sont classés par catégories et peuvent avoir plusieurs exemplaires. Les adhérents peuvent emprunter des livres, chaque emprunt est suivi, et les comptes permettent une authentification sécurisée avec journalisation des actions.</a:t>
            </a:r>
            <a:endParaRPr lang="fr-FR">
              <a:solidFill>
                <a:schemeClr val="bg1">
                  <a:lumMod val="85000"/>
                </a:schemeClr>
              </a:solidFill>
              <a:latin typeface="Cambria"/>
              <a:ea typeface="Cambria"/>
            </a:endParaRPr>
          </a:p>
          <a:p>
            <a:pPr>
              <a:lnSpc>
                <a:spcPct val="113999"/>
              </a:lnSpc>
            </a:pPr>
            <a:endParaRPr lang="fr-FR" dirty="0">
              <a:solidFill>
                <a:schemeClr val="bg1">
                  <a:lumMod val="85000"/>
                </a:schemeClr>
              </a:solidFill>
              <a:latin typeface="Cambria"/>
              <a:ea typeface="Cambria"/>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sz="1200" dirty="0">
              <a:solidFill>
                <a:srgbClr val="D9D9D9"/>
              </a:solidFill>
              <a:latin typeface="Cambria"/>
              <a:ea typeface="Cambria"/>
              <a:cs typeface="Times New Roman"/>
            </a:endParaRPr>
          </a:p>
          <a:p>
            <a:pPr>
              <a:lnSpc>
                <a:spcPct val="113999"/>
              </a:lnSpc>
            </a:pPr>
            <a:br>
              <a:rPr lang="en-US" dirty="0"/>
            </a:br>
            <a:endParaRPr lang="en-US" dirty="0"/>
          </a:p>
          <a:p>
            <a:pPr>
              <a:lnSpc>
                <a:spcPct val="113999"/>
              </a:lnSpc>
            </a:pPr>
            <a:br>
              <a:rPr lang="en-US" dirty="0"/>
            </a:br>
            <a:endParaRPr lang="en-US" dirty="0"/>
          </a:p>
        </p:txBody>
      </p:sp>
      <p:pic>
        <p:nvPicPr>
          <p:cNvPr id="77" name="Espace réservé d’image 76" descr="Contour de questions">
            <a:extLst>
              <a:ext uri="{FF2B5EF4-FFF2-40B4-BE49-F238E27FC236}">
                <a16:creationId xmlns:a16="http://schemas.microsoft.com/office/drawing/2014/main" id="{D64A7F9E-F3E1-9058-07CD-4A7311F09EEB}"/>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3056131" y="3786916"/>
            <a:ext cx="603504" cy="603504"/>
          </a:xfrm>
        </p:spPr>
      </p:pic>
      <p:sp>
        <p:nvSpPr>
          <p:cNvPr id="25" name="Espace réservé du texte 24">
            <a:extLst>
              <a:ext uri="{FF2B5EF4-FFF2-40B4-BE49-F238E27FC236}">
                <a16:creationId xmlns:a16="http://schemas.microsoft.com/office/drawing/2014/main" id="{00F2AF6D-5855-8409-472D-DDE4B9DDBF64}"/>
              </a:ext>
            </a:extLst>
          </p:cNvPr>
          <p:cNvSpPr>
            <a:spLocks noGrp="1"/>
          </p:cNvSpPr>
          <p:nvPr>
            <p:ph type="body" sz="quarter" idx="31"/>
          </p:nvPr>
        </p:nvSpPr>
        <p:spPr>
          <a:xfrm>
            <a:off x="-4842212" y="4091996"/>
            <a:ext cx="3066151" cy="433363"/>
          </a:xfrm>
        </p:spPr>
        <p:txBody>
          <a:bodyPr vert="horz" lIns="91440" tIns="45720" rIns="91440" bIns="45720" rtlCol="0" anchor="t">
            <a:normAutofit/>
          </a:bodyPr>
          <a:lstStyle/>
          <a:p>
            <a:endParaRPr lang="fr-FR" dirty="0">
              <a:latin typeface="Arial"/>
              <a:cs typeface="Arial"/>
            </a:endParaRPr>
          </a:p>
          <a:p>
            <a:endParaRPr lang="fr-FR" dirty="0"/>
          </a:p>
        </p:txBody>
      </p:sp>
      <p:sp>
        <p:nvSpPr>
          <p:cNvPr id="20" name="Espace réservé du texte 19">
            <a:extLst>
              <a:ext uri="{FF2B5EF4-FFF2-40B4-BE49-F238E27FC236}">
                <a16:creationId xmlns:a16="http://schemas.microsoft.com/office/drawing/2014/main" id="{4FB652DA-ECA5-F493-2F72-30859B74F0B3}"/>
              </a:ext>
            </a:extLst>
          </p:cNvPr>
          <p:cNvSpPr>
            <a:spLocks noGrp="1"/>
          </p:cNvSpPr>
          <p:nvPr>
            <p:ph type="body" sz="quarter" idx="19"/>
          </p:nvPr>
        </p:nvSpPr>
        <p:spPr>
          <a:xfrm>
            <a:off x="-4846003" y="2008616"/>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EAD7294E-2CA1-7FE5-5128-1630B620CFB5}"/>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AF1614C4-52C8-80C5-E44B-2370619201D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8</a:t>
            </a:fld>
            <a:endParaRPr lang="fr-FR"/>
          </a:p>
        </p:txBody>
      </p:sp>
      <p:pic>
        <p:nvPicPr>
          <p:cNvPr id="2" name="Image 1" descr="Une image contenant texte, capture d’écran, diagramme, ligne&#10;&#10;Le contenu généré par l’IA peut être incorrect.">
            <a:extLst>
              <a:ext uri="{FF2B5EF4-FFF2-40B4-BE49-F238E27FC236}">
                <a16:creationId xmlns:a16="http://schemas.microsoft.com/office/drawing/2014/main" id="{808F8709-859D-C8B3-7BFE-E4EB5FD76AA5}"/>
              </a:ext>
            </a:extLst>
          </p:cNvPr>
          <p:cNvPicPr>
            <a:picLocks noChangeAspect="1"/>
          </p:cNvPicPr>
          <p:nvPr/>
        </p:nvPicPr>
        <p:blipFill>
          <a:blip r:embed="rId11"/>
          <a:stretch>
            <a:fillRect/>
          </a:stretch>
        </p:blipFill>
        <p:spPr>
          <a:xfrm>
            <a:off x="4716631" y="435805"/>
            <a:ext cx="6227543" cy="5781675"/>
          </a:xfrm>
          <a:prstGeom prst="rect">
            <a:avLst/>
          </a:prstGeom>
        </p:spPr>
      </p:pic>
    </p:spTree>
    <p:extLst>
      <p:ext uri="{BB962C8B-B14F-4D97-AF65-F5344CB8AC3E}">
        <p14:creationId xmlns:p14="http://schemas.microsoft.com/office/powerpoint/2010/main" val="180660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121CC-943D-D8D3-1518-5889CE43ED2C}"/>
            </a:ext>
          </a:extLst>
        </p:cNvPr>
        <p:cNvGrpSpPr/>
        <p:nvPr/>
      </p:nvGrpSpPr>
      <p:grpSpPr>
        <a:xfrm>
          <a:off x="0" y="0"/>
          <a:ext cx="0" cy="0"/>
          <a:chOff x="0" y="0"/>
          <a:chExt cx="0" cy="0"/>
        </a:xfrm>
      </p:grpSpPr>
      <p:sp>
        <p:nvSpPr>
          <p:cNvPr id="111" name="Titre 110">
            <a:extLst>
              <a:ext uri="{FF2B5EF4-FFF2-40B4-BE49-F238E27FC236}">
                <a16:creationId xmlns:a16="http://schemas.microsoft.com/office/drawing/2014/main" id="{C6F9EB09-E6F9-AD93-EF41-8A8DA6565D2D}"/>
              </a:ext>
            </a:extLst>
          </p:cNvPr>
          <p:cNvSpPr>
            <a:spLocks noGrp="1"/>
          </p:cNvSpPr>
          <p:nvPr>
            <p:ph type="title"/>
          </p:nvPr>
        </p:nvSpPr>
        <p:spPr>
          <a:xfrm>
            <a:off x="-6850528" y="1559165"/>
            <a:ext cx="3203652" cy="577458"/>
          </a:xfrm>
        </p:spPr>
        <p:txBody>
          <a:bodyPr rtlCol="0">
            <a:normAutofit/>
          </a:bodyPr>
          <a:lstStyle/>
          <a:p>
            <a:r>
              <a:rPr lang="fr-FR" sz="1100">
                <a:solidFill>
                  <a:srgbClr val="C0504D"/>
                </a:solidFill>
                <a:latin typeface="Calibri"/>
                <a:ea typeface="Calibri"/>
                <a:cs typeface="Calibri"/>
              </a:rPr>
              <a:t>Diagramme de Cas d’Utilisation</a:t>
            </a:r>
            <a:endParaRPr lang="fr-FR"/>
          </a:p>
          <a:p>
            <a:endParaRPr lang="fr-FR" sz="1300" dirty="0">
              <a:ln w="19050">
                <a:solidFill>
                  <a:prstClr val="white"/>
                </a:solidFill>
              </a:ln>
              <a:solidFill>
                <a:srgbClr val="C0504D"/>
              </a:solidFill>
              <a:latin typeface="Calibri"/>
              <a:ea typeface="Calibri"/>
              <a:cs typeface="Calibri"/>
            </a:endParaRPr>
          </a:p>
        </p:txBody>
      </p:sp>
      <p:pic>
        <p:nvPicPr>
          <p:cNvPr id="74" name="Espace réservé d’image 73" descr="Contour de zone">
            <a:extLst>
              <a:ext uri="{FF2B5EF4-FFF2-40B4-BE49-F238E27FC236}">
                <a16:creationId xmlns:a16="http://schemas.microsoft.com/office/drawing/2014/main" id="{BBBFB429-B927-8750-6942-780F66E623F3}"/>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56298" y="1542256"/>
            <a:ext cx="603504" cy="603504"/>
          </a:xfrm>
        </p:spPr>
      </p:pic>
      <p:sp>
        <p:nvSpPr>
          <p:cNvPr id="21" name="Espace réservé du texte 20">
            <a:extLst>
              <a:ext uri="{FF2B5EF4-FFF2-40B4-BE49-F238E27FC236}">
                <a16:creationId xmlns:a16="http://schemas.microsoft.com/office/drawing/2014/main" id="{277D2C76-7019-4091-730D-3E2E64067228}"/>
              </a:ext>
            </a:extLst>
          </p:cNvPr>
          <p:cNvSpPr>
            <a:spLocks noGrp="1"/>
          </p:cNvSpPr>
          <p:nvPr>
            <p:ph type="body" sz="quarter" idx="27"/>
          </p:nvPr>
        </p:nvSpPr>
        <p:spPr>
          <a:xfrm>
            <a:off x="-4451933" y="2138163"/>
            <a:ext cx="2383764" cy="365125"/>
          </a:xfrm>
        </p:spPr>
        <p:txBody>
          <a:bodyPr vert="horz" lIns="91440" tIns="45720" rIns="91440" bIns="45720" rtlCol="0" anchor="t">
            <a:normAutofit lnSpcReduction="10000"/>
          </a:bodyPr>
          <a:lstStyle/>
          <a:p>
            <a:r>
              <a:rPr lang="fr-FR" sz="1100" dirty="0">
                <a:solidFill>
                  <a:srgbClr val="C0504D"/>
                </a:solidFill>
                <a:latin typeface="Calibri"/>
                <a:ea typeface="Calibri"/>
                <a:cs typeface="Calibri"/>
              </a:rPr>
              <a:t>Diagramme de Cas d’Utilisation</a:t>
            </a:r>
            <a:endParaRPr lang="fr-FR" dirty="0"/>
          </a:p>
          <a:p>
            <a:endParaRPr lang="fr-FR" dirty="0"/>
          </a:p>
        </p:txBody>
      </p:sp>
      <p:sp>
        <p:nvSpPr>
          <p:cNvPr id="22" name="Espace réservé du texte 21">
            <a:extLst>
              <a:ext uri="{FF2B5EF4-FFF2-40B4-BE49-F238E27FC236}">
                <a16:creationId xmlns:a16="http://schemas.microsoft.com/office/drawing/2014/main" id="{7219C90E-822B-49D0-620C-785F120654C1}"/>
              </a:ext>
            </a:extLst>
          </p:cNvPr>
          <p:cNvSpPr>
            <a:spLocks noGrp="1"/>
          </p:cNvSpPr>
          <p:nvPr>
            <p:ph type="body" sz="quarter" idx="28"/>
          </p:nvPr>
        </p:nvSpPr>
        <p:spPr>
          <a:xfrm>
            <a:off x="-5248053" y="2009687"/>
            <a:ext cx="2588480" cy="1421786"/>
          </a:xfrm>
        </p:spPr>
        <p:txBody>
          <a:bodyPr vert="horz" lIns="91440" tIns="45720" rIns="91440" bIns="45720" rtlCol="0" anchor="t">
            <a:normAutofit fontScale="62500" lnSpcReduction="20000"/>
          </a:bodyPr>
          <a:lstStyle/>
          <a:p>
            <a:pPr>
              <a:lnSpc>
                <a:spcPct val="113999"/>
              </a:lnSpc>
            </a:pPr>
            <a:r>
              <a:rPr lang="fr-FR" sz="1200">
                <a:solidFill>
                  <a:srgbClr val="000000"/>
                </a:solidFill>
                <a:latin typeface="Times New Roman"/>
                <a:ea typeface="Cambria"/>
                <a:cs typeface="Times New Roman"/>
              </a:rPr>
              <a:t>Le diagramme de cas d’utilisation permet de représenter les interactions entre les acteurs et le système. Il décrit les fonctionnalités offertes et les responsabilités de chaque utilisateur.</a:t>
            </a:r>
            <a:endParaRPr lang="fr-FR"/>
          </a:p>
          <a:p>
            <a:pPr>
              <a:lnSpc>
                <a:spcPct val="113999"/>
              </a:lnSpc>
            </a:pPr>
            <a:r>
              <a:rPr lang="fr-FR" sz="1200">
                <a:solidFill>
                  <a:srgbClr val="000000"/>
                </a:solidFill>
                <a:latin typeface="Times New Roman"/>
                <a:ea typeface="Cambria"/>
                <a:cs typeface="Times New Roman"/>
              </a:rPr>
              <a:t>Il constitue une étape essentielle de la conception UML, car il permet de comprendre le fonctionnement global du système avant le développement.</a:t>
            </a:r>
            <a:endParaRPr lang="fr-FR"/>
          </a:p>
          <a:p>
            <a:pPr>
              <a:lnSpc>
                <a:spcPct val="113999"/>
              </a:lnSpc>
            </a:pPr>
            <a:br>
              <a:rPr lang="en-US" dirty="0"/>
            </a:br>
            <a:endParaRPr lang="en-US" dirty="0"/>
          </a:p>
          <a:p>
            <a:pPr>
              <a:lnSpc>
                <a:spcPct val="113999"/>
              </a:lnSpc>
            </a:pPr>
            <a:br>
              <a:rPr lang="en-US" dirty="0"/>
            </a:br>
            <a:endParaRPr lang="en-US" dirty="0"/>
          </a:p>
        </p:txBody>
      </p:sp>
      <p:pic>
        <p:nvPicPr>
          <p:cNvPr id="75" name="Espace réservé d’image 74" descr="Contour de magasin">
            <a:extLst>
              <a:ext uri="{FF2B5EF4-FFF2-40B4-BE49-F238E27FC236}">
                <a16:creationId xmlns:a16="http://schemas.microsoft.com/office/drawing/2014/main" id="{CCB8AA17-04EB-3576-EE2B-5AF8A3F403FF}"/>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079457" y="2721994"/>
            <a:ext cx="603504" cy="603504"/>
          </a:xfrm>
        </p:spPr>
      </p:pic>
      <p:sp>
        <p:nvSpPr>
          <p:cNvPr id="23" name="Espace réservé du texte 22">
            <a:extLst>
              <a:ext uri="{FF2B5EF4-FFF2-40B4-BE49-F238E27FC236}">
                <a16:creationId xmlns:a16="http://schemas.microsoft.com/office/drawing/2014/main" id="{87B4032F-2D05-1FED-274B-BCA410881D56}"/>
              </a:ext>
            </a:extLst>
          </p:cNvPr>
          <p:cNvSpPr>
            <a:spLocks noGrp="1"/>
          </p:cNvSpPr>
          <p:nvPr>
            <p:ph type="body" sz="quarter" idx="29"/>
          </p:nvPr>
        </p:nvSpPr>
        <p:spPr>
          <a:xfrm>
            <a:off x="2529033" y="3639417"/>
            <a:ext cx="4283660" cy="365125"/>
          </a:xfrm>
        </p:spPr>
        <p:txBody>
          <a:bodyPr vert="horz" lIns="91440" tIns="45720" rIns="91440" bIns="45720" rtlCol="0" anchor="t">
            <a:normAutofit/>
          </a:bodyPr>
          <a:lstStyle/>
          <a:p>
            <a:endParaRPr lang="fr-FR" sz="1100" dirty="0">
              <a:solidFill>
                <a:srgbClr val="C0504D"/>
              </a:solidFill>
              <a:latin typeface="Calibri"/>
              <a:ea typeface="Calibri"/>
              <a:cs typeface="Calibri"/>
            </a:endParaRPr>
          </a:p>
          <a:p>
            <a:endParaRPr lang="fr-FR" dirty="0">
              <a:latin typeface="Arial"/>
              <a:cs typeface="Arial"/>
            </a:endParaRPr>
          </a:p>
        </p:txBody>
      </p:sp>
      <p:sp>
        <p:nvSpPr>
          <p:cNvPr id="17" name="Espace réservé du texte 16">
            <a:extLst>
              <a:ext uri="{FF2B5EF4-FFF2-40B4-BE49-F238E27FC236}">
                <a16:creationId xmlns:a16="http://schemas.microsoft.com/office/drawing/2014/main" id="{D994AE73-5744-3C33-BE1B-AA8C4DE95774}"/>
              </a:ext>
            </a:extLst>
          </p:cNvPr>
          <p:cNvSpPr>
            <a:spLocks noGrp="1"/>
          </p:cNvSpPr>
          <p:nvPr>
            <p:ph type="body" sz="quarter" idx="15"/>
          </p:nvPr>
        </p:nvSpPr>
        <p:spPr>
          <a:xfrm>
            <a:off x="3478982" y="3969554"/>
            <a:ext cx="2383764" cy="1126085"/>
          </a:xfrm>
        </p:spPr>
        <p:txBody>
          <a:bodyPr vert="horz" lIns="91440" tIns="45720" rIns="91440" bIns="45720" rtlCol="0" anchor="t">
            <a:normAutofit/>
          </a:bodyPr>
          <a:lstStyle/>
          <a:p>
            <a:pPr>
              <a:lnSpc>
                <a:spcPct val="113999"/>
              </a:lnSpc>
            </a:pPr>
            <a:br>
              <a:rPr lang="en-US" dirty="0"/>
            </a:br>
            <a:endParaRPr lang="en-US" dirty="0"/>
          </a:p>
        </p:txBody>
      </p:sp>
      <p:pic>
        <p:nvPicPr>
          <p:cNvPr id="76" name="Espace réservé d’image 75" descr="Contour du presse-papiers partiellement barré">
            <a:extLst>
              <a:ext uri="{FF2B5EF4-FFF2-40B4-BE49-F238E27FC236}">
                <a16:creationId xmlns:a16="http://schemas.microsoft.com/office/drawing/2014/main" id="{91D64C07-82D8-E303-B426-86DA3D775AC6}"/>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656482" y="2824352"/>
            <a:ext cx="603504" cy="603504"/>
          </a:xfrm>
        </p:spPr>
      </p:pic>
      <p:sp>
        <p:nvSpPr>
          <p:cNvPr id="24" name="Espace réservé du texte 23">
            <a:extLst>
              <a:ext uri="{FF2B5EF4-FFF2-40B4-BE49-F238E27FC236}">
                <a16:creationId xmlns:a16="http://schemas.microsoft.com/office/drawing/2014/main" id="{598FFEA1-841D-A14C-D937-4BC930D2CFA7}"/>
              </a:ext>
            </a:extLst>
          </p:cNvPr>
          <p:cNvSpPr>
            <a:spLocks noGrp="1"/>
          </p:cNvSpPr>
          <p:nvPr>
            <p:ph type="body" sz="quarter" idx="30"/>
          </p:nvPr>
        </p:nvSpPr>
        <p:spPr>
          <a:xfrm>
            <a:off x="459193" y="2338909"/>
            <a:ext cx="3773813" cy="777084"/>
          </a:xfrm>
        </p:spPr>
        <p:txBody>
          <a:bodyPr vert="horz" lIns="91440" tIns="45720" rIns="91440" bIns="45720" rtlCol="0" anchor="t">
            <a:noAutofit/>
          </a:bodyPr>
          <a:lstStyle/>
          <a:p>
            <a:r>
              <a:rPr lang="fr-FR" sz="1400" dirty="0" err="1">
                <a:latin typeface="Arial"/>
                <a:cs typeface="Arial"/>
              </a:rPr>
              <a:t>DIagramme</a:t>
            </a:r>
            <a:r>
              <a:rPr lang="fr-FR" sz="1400" dirty="0">
                <a:latin typeface="Arial"/>
                <a:cs typeface="Arial"/>
              </a:rPr>
              <a:t> de séquence</a:t>
            </a:r>
            <a:endParaRPr lang="fr-FR" sz="1400" dirty="0"/>
          </a:p>
        </p:txBody>
      </p:sp>
      <p:sp>
        <p:nvSpPr>
          <p:cNvPr id="19" name="Espace réservé du texte 18">
            <a:extLst>
              <a:ext uri="{FF2B5EF4-FFF2-40B4-BE49-F238E27FC236}">
                <a16:creationId xmlns:a16="http://schemas.microsoft.com/office/drawing/2014/main" id="{54D67125-48AC-17BB-B025-6C7D4F3FCF84}"/>
              </a:ext>
            </a:extLst>
          </p:cNvPr>
          <p:cNvSpPr>
            <a:spLocks noGrp="1"/>
          </p:cNvSpPr>
          <p:nvPr>
            <p:ph type="body" sz="quarter" idx="17"/>
          </p:nvPr>
        </p:nvSpPr>
        <p:spPr>
          <a:xfrm>
            <a:off x="543859" y="2818998"/>
            <a:ext cx="3418717" cy="4845096"/>
          </a:xfrm>
        </p:spPr>
        <p:txBody>
          <a:bodyPr vert="horz" lIns="91440" tIns="45720" rIns="91440" bIns="45720" rtlCol="0" anchor="t">
            <a:normAutofit/>
          </a:bodyPr>
          <a:lstStyle/>
          <a:p>
            <a:pPr>
              <a:lnSpc>
                <a:spcPct val="113999"/>
              </a:lnSpc>
            </a:pPr>
            <a:r>
              <a:rPr lang="fr-FR">
                <a:solidFill>
                  <a:schemeClr val="bg1">
                    <a:lumMod val="85000"/>
                  </a:schemeClr>
                </a:solidFill>
                <a:latin typeface="Cambria"/>
                <a:ea typeface="Cambria"/>
              </a:rPr>
              <a:t>Les diagrammes de séquence décrivent le déroulement temporel des interactions entre les objets.</a:t>
            </a:r>
            <a:br>
              <a:rPr lang="fr-FR" dirty="0">
                <a:solidFill>
                  <a:schemeClr val="bg1">
                    <a:lumMod val="85000"/>
                  </a:schemeClr>
                </a:solidFill>
                <a:latin typeface="Cambria"/>
                <a:ea typeface="Cambria"/>
              </a:rPr>
            </a:br>
            <a:endParaRPr lang="fr-FR">
              <a:solidFill>
                <a:srgbClr val="000000"/>
              </a:solidFill>
              <a:latin typeface="Cambria"/>
              <a:ea typeface="Cambria"/>
            </a:endParaRPr>
          </a:p>
          <a:p>
            <a:pPr>
              <a:lnSpc>
                <a:spcPct val="113999"/>
              </a:lnSpc>
            </a:pPr>
            <a:r>
              <a:rPr lang="fr-FR" dirty="0">
                <a:solidFill>
                  <a:schemeClr val="bg1">
                    <a:lumMod val="85000"/>
                  </a:schemeClr>
                </a:solidFill>
                <a:latin typeface="Cambria"/>
                <a:ea typeface="Cambria"/>
              </a:rPr>
              <a:t>- Séquence Authentification </a:t>
            </a:r>
            <a:endParaRPr lang="fr-FR" dirty="0">
              <a:solidFill>
                <a:schemeClr val="bg1">
                  <a:lumMod val="85000"/>
                </a:schemeClr>
              </a:solidFill>
            </a:endParaRPr>
          </a:p>
          <a:p>
            <a:pPr>
              <a:lnSpc>
                <a:spcPct val="113999"/>
              </a:lnSpc>
            </a:pPr>
            <a:endParaRPr lang="fr-FR" dirty="0">
              <a:solidFill>
                <a:schemeClr val="bg1">
                  <a:lumMod val="85000"/>
                </a:schemeClr>
              </a:solidFill>
              <a:latin typeface="Cambria"/>
              <a:ea typeface="Cambria"/>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dirty="0">
              <a:solidFill>
                <a:schemeClr val="bg1">
                  <a:lumMod val="85000"/>
                </a:schemeClr>
              </a:solidFill>
              <a:latin typeface="Times New Roman"/>
              <a:cs typeface="Times New Roman"/>
            </a:endParaRPr>
          </a:p>
          <a:p>
            <a:pPr>
              <a:lnSpc>
                <a:spcPct val="113999"/>
              </a:lnSpc>
            </a:pPr>
            <a:endParaRPr lang="fr-FR" sz="1200" dirty="0">
              <a:solidFill>
                <a:srgbClr val="D9D9D9"/>
              </a:solidFill>
              <a:latin typeface="Cambria"/>
              <a:ea typeface="Cambria"/>
              <a:cs typeface="Times New Roman"/>
            </a:endParaRPr>
          </a:p>
          <a:p>
            <a:pPr>
              <a:lnSpc>
                <a:spcPct val="113999"/>
              </a:lnSpc>
            </a:pPr>
            <a:br>
              <a:rPr lang="en-US" dirty="0"/>
            </a:br>
            <a:endParaRPr lang="en-US" dirty="0"/>
          </a:p>
          <a:p>
            <a:pPr>
              <a:lnSpc>
                <a:spcPct val="113999"/>
              </a:lnSpc>
            </a:pPr>
            <a:br>
              <a:rPr lang="en-US" dirty="0"/>
            </a:br>
            <a:endParaRPr lang="en-US" dirty="0"/>
          </a:p>
        </p:txBody>
      </p:sp>
      <p:pic>
        <p:nvPicPr>
          <p:cNvPr id="77" name="Espace réservé d’image 76" descr="Contour de questions">
            <a:extLst>
              <a:ext uri="{FF2B5EF4-FFF2-40B4-BE49-F238E27FC236}">
                <a16:creationId xmlns:a16="http://schemas.microsoft.com/office/drawing/2014/main" id="{8ED2C921-5C53-E0E3-EBF9-D3B86FE91E38}"/>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3056131" y="3786916"/>
            <a:ext cx="603504" cy="603504"/>
          </a:xfrm>
        </p:spPr>
      </p:pic>
      <p:sp>
        <p:nvSpPr>
          <p:cNvPr id="25" name="Espace réservé du texte 24">
            <a:extLst>
              <a:ext uri="{FF2B5EF4-FFF2-40B4-BE49-F238E27FC236}">
                <a16:creationId xmlns:a16="http://schemas.microsoft.com/office/drawing/2014/main" id="{AA6D0060-A8BF-BCC1-3288-7C1C7AACD0D0}"/>
              </a:ext>
            </a:extLst>
          </p:cNvPr>
          <p:cNvSpPr>
            <a:spLocks noGrp="1"/>
          </p:cNvSpPr>
          <p:nvPr>
            <p:ph type="body" sz="quarter" idx="31"/>
          </p:nvPr>
        </p:nvSpPr>
        <p:spPr>
          <a:xfrm>
            <a:off x="-4842212" y="4091996"/>
            <a:ext cx="3066151" cy="433363"/>
          </a:xfrm>
        </p:spPr>
        <p:txBody>
          <a:bodyPr vert="horz" lIns="91440" tIns="45720" rIns="91440" bIns="45720" rtlCol="0" anchor="t">
            <a:normAutofit/>
          </a:bodyPr>
          <a:lstStyle/>
          <a:p>
            <a:endParaRPr lang="fr-FR" dirty="0">
              <a:latin typeface="Arial"/>
              <a:cs typeface="Arial"/>
            </a:endParaRPr>
          </a:p>
          <a:p>
            <a:endParaRPr lang="fr-FR" dirty="0"/>
          </a:p>
        </p:txBody>
      </p:sp>
      <p:sp>
        <p:nvSpPr>
          <p:cNvPr id="20" name="Espace réservé du texte 19">
            <a:extLst>
              <a:ext uri="{FF2B5EF4-FFF2-40B4-BE49-F238E27FC236}">
                <a16:creationId xmlns:a16="http://schemas.microsoft.com/office/drawing/2014/main" id="{D657D1EC-34AF-F46B-BED9-3624EA1EC418}"/>
              </a:ext>
            </a:extLst>
          </p:cNvPr>
          <p:cNvSpPr>
            <a:spLocks noGrp="1"/>
          </p:cNvSpPr>
          <p:nvPr>
            <p:ph type="body" sz="quarter" idx="19"/>
          </p:nvPr>
        </p:nvSpPr>
        <p:spPr>
          <a:xfrm>
            <a:off x="-4846003" y="2008616"/>
            <a:ext cx="2383765" cy="1126085"/>
          </a:xfrm>
        </p:spPr>
        <p:txBody>
          <a:bodyPr rtlCol="0"/>
          <a:lstStyle/>
          <a:p>
            <a:pPr rtl="0"/>
            <a:r>
              <a:rPr lang="fr-FR"/>
              <a:t>Conçu avec l’aide et la contribution d’experts logiciels</a:t>
            </a:r>
          </a:p>
        </p:txBody>
      </p:sp>
      <p:sp>
        <p:nvSpPr>
          <p:cNvPr id="3" name="Espace réservé du pied de page 2">
            <a:extLst>
              <a:ext uri="{FF2B5EF4-FFF2-40B4-BE49-F238E27FC236}">
                <a16:creationId xmlns:a16="http://schemas.microsoft.com/office/drawing/2014/main" id="{CD75B1D3-80E2-8CF4-E9D8-F7C82CA729BB}"/>
              </a:ext>
            </a:extLst>
          </p:cNvPr>
          <p:cNvSpPr>
            <a:spLocks noGrp="1"/>
          </p:cNvSpPr>
          <p:nvPr>
            <p:ph type="ftr" sz="quarter" idx="11"/>
          </p:nvPr>
        </p:nvSpPr>
        <p:spPr>
          <a:xfrm>
            <a:off x="4038600" y="6356350"/>
            <a:ext cx="4114800" cy="365125"/>
          </a:xfrm>
        </p:spPr>
        <p:txBody>
          <a:bodyPr rtlCol="0"/>
          <a:lstStyle/>
          <a:p>
            <a:r>
              <a:rPr lang="fr-FR" dirty="0">
                <a:latin typeface="Posterama"/>
                <a:cs typeface="Posterama"/>
              </a:rPr>
              <a:t>Gestion du bibliothèque universitaire</a:t>
            </a:r>
            <a:endParaRPr lang="fr-FR" dirty="0"/>
          </a:p>
        </p:txBody>
      </p:sp>
      <p:sp>
        <p:nvSpPr>
          <p:cNvPr id="4" name="Espace réservé du numéro de diapositive 3">
            <a:extLst>
              <a:ext uri="{FF2B5EF4-FFF2-40B4-BE49-F238E27FC236}">
                <a16:creationId xmlns:a16="http://schemas.microsoft.com/office/drawing/2014/main" id="{EEA7E13A-4B33-3DF6-D123-34B663BE6AF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9</a:t>
            </a:fld>
            <a:endParaRPr lang="fr-FR"/>
          </a:p>
        </p:txBody>
      </p:sp>
      <p:pic>
        <p:nvPicPr>
          <p:cNvPr id="5" name="Image 4" descr="Une image contenant texte, diagramme, capture d’écran, Parallèle&#10;&#10;Le contenu généré par l’IA peut être incorrect.">
            <a:extLst>
              <a:ext uri="{FF2B5EF4-FFF2-40B4-BE49-F238E27FC236}">
                <a16:creationId xmlns:a16="http://schemas.microsoft.com/office/drawing/2014/main" id="{87BB88EC-1895-7937-ECB1-D4D9D0FD52DE}"/>
              </a:ext>
            </a:extLst>
          </p:cNvPr>
          <p:cNvPicPr>
            <a:picLocks noChangeAspect="1"/>
          </p:cNvPicPr>
          <p:nvPr/>
        </p:nvPicPr>
        <p:blipFill>
          <a:blip r:embed="rId11"/>
          <a:stretch>
            <a:fillRect/>
          </a:stretch>
        </p:blipFill>
        <p:spPr>
          <a:xfrm>
            <a:off x="4033384" y="782941"/>
            <a:ext cx="7693328" cy="5098596"/>
          </a:xfrm>
          <a:prstGeom prst="rect">
            <a:avLst/>
          </a:prstGeom>
        </p:spPr>
      </p:pic>
    </p:spTree>
    <p:extLst>
      <p:ext uri="{BB962C8B-B14F-4D97-AF65-F5344CB8AC3E}">
        <p14:creationId xmlns:p14="http://schemas.microsoft.com/office/powerpoint/2010/main" val="761877484"/>
      </p:ext>
    </p:extLst>
  </p:cSld>
  <p:clrMapOvr>
    <a:masterClrMapping/>
  </p:clrMapOvr>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1247</TotalTime>
  <Words>1511</Words>
  <Application>Microsoft Office PowerPoint</Application>
  <PresentationFormat>Grand écran</PresentationFormat>
  <Paragraphs>235</Paragraphs>
  <Slides>16</Slides>
  <Notes>16</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vt:i4>
      </vt:variant>
    </vt:vector>
  </HeadingPairs>
  <TitlesOfParts>
    <vt:vector size="28" baseType="lpstr">
      <vt:lpstr>Batang</vt:lpstr>
      <vt:lpstr>Aptos Display</vt:lpstr>
      <vt:lpstr>Arial</vt:lpstr>
      <vt:lpstr>Bierstadt</vt:lpstr>
      <vt:lpstr>Book Antiqua</vt:lpstr>
      <vt:lpstr>Calibri</vt:lpstr>
      <vt:lpstr>Cambria</vt:lpstr>
      <vt:lpstr>Courier New</vt:lpstr>
      <vt:lpstr>Posterama</vt:lpstr>
      <vt:lpstr>Posterama Bold</vt:lpstr>
      <vt:lpstr>Times New Roman</vt:lpstr>
      <vt:lpstr>Thème Office</vt:lpstr>
      <vt:lpstr>RAPPORT Du MINI-PROJET             Gestion de Bibliothèque Universitaire                            </vt:lpstr>
      <vt:lpstr>Introduction</vt:lpstr>
      <vt:lpstr>Objectifs et Analyse des besoins</vt:lpstr>
      <vt:lpstr>Contexte du projet</vt:lpstr>
      <vt:lpstr>OBJECTIF du projet</vt:lpstr>
      <vt:lpstr> Analyse et Spécification des Besoins      -Identification des acteurs               - Fonctionnalités du système   </vt:lpstr>
      <vt:lpstr>Diagramme de Cas d’Utilisation </vt:lpstr>
      <vt:lpstr>Diagramme de Cas d’Utilisation </vt:lpstr>
      <vt:lpstr>Diagramme de Cas d’Utilisation </vt:lpstr>
      <vt:lpstr>Diagramme de Cas d’Utilisation </vt:lpstr>
      <vt:lpstr>Architecture de l'application </vt:lpstr>
      <vt:lpstr>Architecture de l'application</vt:lpstr>
      <vt:lpstr> Implémentation Java - Couche Model           - Couche DAO       - Couche Service</vt:lpstr>
      <vt:lpstr>Interface graphique                              test et VALIDATION</vt:lpstr>
      <vt:lpstr>CONCLUSION Générale</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Alae Ismaili</cp:lastModifiedBy>
  <cp:revision>719</cp:revision>
  <dcterms:created xsi:type="dcterms:W3CDTF">2025-12-28T15:12:39Z</dcterms:created>
  <dcterms:modified xsi:type="dcterms:W3CDTF">2025-12-29T16:10:09Z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